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7" r:id="rId6"/>
    <p:sldId id="269" r:id="rId7"/>
    <p:sldId id="268" r:id="rId8"/>
    <p:sldId id="260" r:id="rId9"/>
    <p:sldId id="261" r:id="rId10"/>
    <p:sldId id="262" r:id="rId11"/>
    <p:sldId id="263" r:id="rId12"/>
    <p:sldId id="270" r:id="rId13"/>
    <p:sldId id="271" r:id="rId14"/>
    <p:sldId id="272" r:id="rId15"/>
    <p:sldId id="273" r:id="rId16"/>
    <p:sldId id="274" r:id="rId17"/>
    <p:sldId id="275" r:id="rId18"/>
    <p:sldId id="276" r:id="rId19"/>
    <p:sldId id="277" r:id="rId20"/>
    <p:sldId id="278" r:id="rId21"/>
    <p:sldId id="279" r:id="rId22"/>
    <p:sldId id="264" r:id="rId23"/>
    <p:sldId id="265"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ransition spd="med">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transition spd="med">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2/23/2016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2/23/2016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med">
    <p:pull dir="d"/>
  </p:transition>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7425" y="1957589"/>
            <a:ext cx="8899302" cy="2186664"/>
          </a:xfrm>
        </p:spPr>
        <p:txBody>
          <a:bodyPr>
            <a:normAutofit fontScale="90000"/>
          </a:bodyPr>
          <a:lstStyle/>
          <a:p>
            <a:pPr algn="ctr"/>
            <a:r>
              <a:rPr lang="es-ES" dirty="0" smtClean="0"/>
              <a:t/>
            </a:r>
            <a:br>
              <a:rPr lang="es-ES" dirty="0" smtClean="0"/>
            </a:br>
            <a:r>
              <a:rPr lang="es-ES" dirty="0" smtClean="0"/>
              <a:t/>
            </a:r>
            <a:br>
              <a:rPr lang="es-ES" dirty="0" smtClean="0"/>
            </a:br>
            <a:r>
              <a:rPr lang="es-ES" dirty="0"/>
              <a:t/>
            </a:r>
            <a:br>
              <a:rPr lang="es-ES" dirty="0"/>
            </a:br>
            <a:r>
              <a:rPr lang="es-ES" dirty="0" smtClean="0"/>
              <a:t/>
            </a:r>
            <a:br>
              <a:rPr lang="es-ES" dirty="0" smtClean="0"/>
            </a:br>
            <a:r>
              <a:rPr lang="es-ES" dirty="0" smtClean="0"/>
              <a:t>Liderazgo y trabajo en</a:t>
            </a:r>
            <a:br>
              <a:rPr lang="es-ES" dirty="0" smtClean="0"/>
            </a:br>
            <a:r>
              <a:rPr lang="es-ES" dirty="0" smtClean="0"/>
              <a:t>equipos de alto rendimiento</a:t>
            </a:r>
            <a:br>
              <a:rPr lang="es-ES" dirty="0" smtClean="0"/>
            </a:br>
            <a:r>
              <a:rPr lang="es-ES" dirty="0" smtClean="0"/>
              <a:t>en ventas</a:t>
            </a:r>
            <a:endParaRPr lang="es-ES" dirty="0"/>
          </a:p>
        </p:txBody>
      </p:sp>
      <p:sp>
        <p:nvSpPr>
          <p:cNvPr id="3" name="Subtítulo 2"/>
          <p:cNvSpPr>
            <a:spLocks noGrp="1"/>
          </p:cNvSpPr>
          <p:nvPr>
            <p:ph type="subTitle" idx="1"/>
          </p:nvPr>
        </p:nvSpPr>
        <p:spPr>
          <a:xfrm>
            <a:off x="8190963" y="5447763"/>
            <a:ext cx="3567447" cy="1038896"/>
          </a:xfrm>
        </p:spPr>
        <p:txBody>
          <a:bodyPr>
            <a:normAutofit/>
          </a:bodyPr>
          <a:lstStyle/>
          <a:p>
            <a:r>
              <a:rPr lang="es-ES" dirty="0" smtClean="0"/>
              <a:t>	</a:t>
            </a:r>
            <a:r>
              <a:rPr lang="es-ES" dirty="0" smtClean="0">
                <a:solidFill>
                  <a:schemeClr val="bg1"/>
                </a:solidFill>
              </a:rPr>
              <a:t>   Rosa M. Arroyo</a:t>
            </a:r>
          </a:p>
          <a:p>
            <a:r>
              <a:rPr lang="es-ES" dirty="0" smtClean="0">
                <a:solidFill>
                  <a:schemeClr val="bg1"/>
                </a:solidFill>
              </a:rPr>
              <a:t>CEO en </a:t>
            </a:r>
            <a:r>
              <a:rPr lang="es-ES" dirty="0" err="1" smtClean="0">
                <a:solidFill>
                  <a:schemeClr val="bg1"/>
                </a:solidFill>
              </a:rPr>
              <a:t>Union</a:t>
            </a:r>
            <a:r>
              <a:rPr lang="es-ES" dirty="0" smtClean="0">
                <a:solidFill>
                  <a:schemeClr val="bg1"/>
                </a:solidFill>
              </a:rPr>
              <a:t> </a:t>
            </a:r>
            <a:r>
              <a:rPr lang="es-ES" dirty="0" err="1" smtClean="0">
                <a:solidFill>
                  <a:schemeClr val="bg1"/>
                </a:solidFill>
              </a:rPr>
              <a:t>Consulting</a:t>
            </a:r>
            <a:r>
              <a:rPr lang="es-ES" dirty="0" smtClean="0">
                <a:solidFill>
                  <a:schemeClr val="bg1"/>
                </a:solidFill>
              </a:rPr>
              <a:t> </a:t>
            </a:r>
            <a:endParaRPr lang="es-ES" dirty="0">
              <a:solidFill>
                <a:schemeClr val="bg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92" y="60514"/>
            <a:ext cx="3719757" cy="1897075"/>
          </a:xfrm>
          <a:prstGeom prst="rect">
            <a:avLst/>
          </a:prstGeom>
        </p:spPr>
      </p:pic>
      <p:pic>
        <p:nvPicPr>
          <p:cNvPr id="5"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6924" y="507304"/>
            <a:ext cx="2998669" cy="778687"/>
          </a:xfrm>
          <a:prstGeom prst="rect">
            <a:avLst/>
          </a:prstGeom>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033" y="5289119"/>
            <a:ext cx="45720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4321661"/>
      </p:ext>
    </p:extLst>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785403" y="453554"/>
            <a:ext cx="9406597" cy="6404446"/>
          </a:xfrm>
        </p:spPr>
        <p:txBody>
          <a:bodyPr>
            <a:normAutofit fontScale="85000" lnSpcReduction="20000"/>
          </a:bodyPr>
          <a:lstStyle/>
          <a:p>
            <a:pPr algn="ctr"/>
            <a:r>
              <a:rPr lang="es-ES" sz="4400" dirty="0" smtClean="0">
                <a:ln w="0"/>
                <a:solidFill>
                  <a:schemeClr val="accent1"/>
                </a:solidFill>
                <a:effectLst>
                  <a:outerShdw blurRad="38100" dist="25400" dir="5400000" algn="ctr" rotWithShape="0">
                    <a:srgbClr val="6E747A">
                      <a:alpha val="43000"/>
                    </a:srgbClr>
                  </a:outerShdw>
                </a:effectLst>
              </a:rPr>
              <a:t>Comparten </a:t>
            </a:r>
          </a:p>
          <a:p>
            <a:pPr marL="342900" indent="-342900">
              <a:buFont typeface="Wingdings" panose="05000000000000000000" pitchFamily="2" charset="2"/>
              <a:buChar char="ü"/>
            </a:pPr>
            <a:r>
              <a:rPr lang="es-ES" sz="5200" dirty="0" smtClean="0">
                <a:solidFill>
                  <a:schemeClr val="tx1"/>
                </a:solidFill>
              </a:rPr>
              <a:t> Química interpersonal</a:t>
            </a:r>
            <a:endParaRPr lang="es-ES" sz="5200" dirty="0">
              <a:solidFill>
                <a:schemeClr val="tx1"/>
              </a:solidFill>
            </a:endParaRPr>
          </a:p>
          <a:p>
            <a:pPr marL="342900" indent="-342900">
              <a:buFont typeface="Wingdings" panose="05000000000000000000" pitchFamily="2" charset="2"/>
              <a:buChar char="ü"/>
            </a:pPr>
            <a:r>
              <a:rPr lang="es-ES" sz="5200" dirty="0" smtClean="0">
                <a:solidFill>
                  <a:schemeClr val="tx1"/>
                </a:solidFill>
              </a:rPr>
              <a:t> Conocimiento</a:t>
            </a:r>
            <a:r>
              <a:rPr lang="es-ES" sz="5200" dirty="0">
                <a:solidFill>
                  <a:schemeClr val="tx1"/>
                </a:solidFill>
              </a:rPr>
              <a:t>, aceptación </a:t>
            </a:r>
            <a:r>
              <a:rPr lang="es-ES" sz="5200" dirty="0" smtClean="0">
                <a:solidFill>
                  <a:schemeClr val="tx1"/>
                </a:solidFill>
              </a:rPr>
              <a:t>		 y </a:t>
            </a:r>
            <a:r>
              <a:rPr lang="es-ES" sz="5200" dirty="0">
                <a:solidFill>
                  <a:schemeClr val="tx1"/>
                </a:solidFill>
              </a:rPr>
              <a:t>aprendizaje en </a:t>
            </a:r>
            <a:r>
              <a:rPr lang="es-ES" sz="5200" dirty="0" smtClean="0">
                <a:solidFill>
                  <a:schemeClr val="tx1"/>
                </a:solidFill>
              </a:rPr>
              <a:t>equipo </a:t>
            </a:r>
          </a:p>
          <a:p>
            <a:pPr marL="342900" indent="-342900">
              <a:buFont typeface="Wingdings" panose="05000000000000000000" pitchFamily="2" charset="2"/>
              <a:buChar char="ü"/>
            </a:pPr>
            <a:r>
              <a:rPr lang="es-ES" sz="5200" dirty="0" smtClean="0">
                <a:solidFill>
                  <a:schemeClr val="tx1"/>
                </a:solidFill>
              </a:rPr>
              <a:t> Visión </a:t>
            </a:r>
            <a:r>
              <a:rPr lang="es-ES" sz="5200" dirty="0">
                <a:solidFill>
                  <a:schemeClr val="tx1"/>
                </a:solidFill>
              </a:rPr>
              <a:t>única de objetivos </a:t>
            </a:r>
            <a:r>
              <a:rPr lang="es-ES" sz="5200" dirty="0" smtClean="0">
                <a:solidFill>
                  <a:schemeClr val="tx1"/>
                </a:solidFill>
              </a:rPr>
              <a:t>y</a:t>
            </a:r>
          </a:p>
          <a:p>
            <a:r>
              <a:rPr lang="es-ES" sz="5200" dirty="0" smtClean="0">
                <a:solidFill>
                  <a:schemeClr val="tx1"/>
                </a:solidFill>
              </a:rPr>
              <a:t>    metas</a:t>
            </a:r>
          </a:p>
          <a:p>
            <a:pPr marL="685800" indent="-685800">
              <a:buFont typeface="Wingdings" panose="05000000000000000000" pitchFamily="2" charset="2"/>
              <a:buChar char="ü"/>
            </a:pPr>
            <a:r>
              <a:rPr lang="es-ES" sz="5200" dirty="0" smtClean="0">
                <a:solidFill>
                  <a:schemeClr val="tx1"/>
                </a:solidFill>
              </a:rPr>
              <a:t>Propósito y misión alineados con los valores, motivaciones y actitudes </a:t>
            </a:r>
          </a:p>
          <a:p>
            <a:endParaRPr lang="es-ES" sz="5200" dirty="0">
              <a:solidFill>
                <a:schemeClr val="tx1"/>
              </a:solidFill>
            </a:endParaRP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785404" cy="6858000"/>
          </a:xfrm>
          <a:prstGeom prst="rect">
            <a:avLst/>
          </a:prstGeom>
        </p:spPr>
      </p:pic>
    </p:spTree>
    <p:extLst>
      <p:ext uri="{BB962C8B-B14F-4D97-AF65-F5344CB8AC3E}">
        <p14:creationId xmlns:p14="http://schemas.microsoft.com/office/powerpoint/2010/main" val="4273741585"/>
      </p:ext>
    </p:extLst>
  </p:cSld>
  <p:clrMapOvr>
    <a:masterClrMapping/>
  </p:clrMapOvr>
  <p:transition spd="med">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021911" cy="6858000"/>
          </a:xfrm>
          <a:prstGeom prst="rect">
            <a:avLst/>
          </a:prstGeom>
        </p:spPr>
      </p:pic>
      <p:sp>
        <p:nvSpPr>
          <p:cNvPr id="2" name="Título 1"/>
          <p:cNvSpPr>
            <a:spLocks noGrp="1"/>
          </p:cNvSpPr>
          <p:nvPr>
            <p:ph type="ctrTitle"/>
          </p:nvPr>
        </p:nvSpPr>
        <p:spPr>
          <a:xfrm>
            <a:off x="205910" y="267286"/>
            <a:ext cx="11146717" cy="829994"/>
          </a:xfrm>
        </p:spPr>
        <p:txBody>
          <a:bodyPr/>
          <a:lstStyle/>
          <a:p>
            <a:r>
              <a:rPr lang="es-ES" b="1" dirty="0" smtClean="0"/>
              <a:t>10 </a:t>
            </a:r>
            <a:r>
              <a:rPr lang="es-ES" b="1" dirty="0" err="1" smtClean="0"/>
              <a:t>fudamentos</a:t>
            </a:r>
            <a:r>
              <a:rPr lang="es-ES" b="1" dirty="0" smtClean="0"/>
              <a:t> para crear </a:t>
            </a:r>
            <a:r>
              <a:rPr lang="es-ES" b="1" dirty="0" err="1" smtClean="0"/>
              <a:t>E.a.r</a:t>
            </a:r>
            <a:r>
              <a:rPr lang="es-ES" b="1" dirty="0" smtClean="0"/>
              <a:t>.</a:t>
            </a:r>
            <a:endParaRPr lang="es-ES" b="1" dirty="0"/>
          </a:p>
        </p:txBody>
      </p:sp>
      <p:sp>
        <p:nvSpPr>
          <p:cNvPr id="5" name="Rectángulo 4"/>
          <p:cNvSpPr/>
          <p:nvPr/>
        </p:nvSpPr>
        <p:spPr>
          <a:xfrm>
            <a:off x="107436" y="1157068"/>
            <a:ext cx="5041339" cy="5215727"/>
          </a:xfrm>
          <a:prstGeom prst="rect">
            <a:avLst/>
          </a:prstGeom>
          <a:solidFill>
            <a:srgbClr val="0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Objetivos claros</a:t>
            </a:r>
          </a:p>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Roles definidos</a:t>
            </a:r>
          </a:p>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Comunicación clara y abierta</a:t>
            </a:r>
          </a:p>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Toma efectiva de decisiones</a:t>
            </a:r>
          </a:p>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Participación balanceada</a:t>
            </a:r>
          </a:p>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Diversidad valorada</a:t>
            </a:r>
          </a:p>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Conflictos gestionados</a:t>
            </a:r>
          </a:p>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Clima positivo</a:t>
            </a:r>
          </a:p>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Relaciones cooperativas</a:t>
            </a:r>
          </a:p>
          <a:p>
            <a:pPr marL="342900" lvl="0" indent="-342900">
              <a:spcBef>
                <a:spcPct val="20000"/>
              </a:spcBef>
              <a:spcAft>
                <a:spcPts val="600"/>
              </a:spcAft>
              <a:buClr>
                <a:prstClr val="white"/>
              </a:buClr>
              <a:buSzPct val="80000"/>
              <a:buFont typeface="Wingdings" panose="05000000000000000000" pitchFamily="2" charset="2"/>
              <a:buChar char="ü"/>
            </a:pPr>
            <a:r>
              <a:rPr lang="es-ES" sz="2400" b="1" dirty="0">
                <a:solidFill>
                  <a:prstClr val="white"/>
                </a:solidFill>
              </a:rPr>
              <a:t>Liderazgo participativo</a:t>
            </a:r>
          </a:p>
        </p:txBody>
      </p:sp>
    </p:spTree>
    <p:extLst>
      <p:ext uri="{BB962C8B-B14F-4D97-AF65-F5344CB8AC3E}">
        <p14:creationId xmlns:p14="http://schemas.microsoft.com/office/powerpoint/2010/main" val="4223776806"/>
      </p:ext>
    </p:extLst>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7792" cy="8145194"/>
          </a:xfrm>
          <a:prstGeom prst="rect">
            <a:avLst/>
          </a:prstGeom>
        </p:spPr>
      </p:pic>
      <p:sp>
        <p:nvSpPr>
          <p:cNvPr id="2" name="Título 1"/>
          <p:cNvSpPr>
            <a:spLocks noGrp="1"/>
          </p:cNvSpPr>
          <p:nvPr>
            <p:ph type="ctrTitle"/>
          </p:nvPr>
        </p:nvSpPr>
        <p:spPr/>
        <p:txBody>
          <a:bodyPr/>
          <a:lstStyle/>
          <a:p>
            <a:r>
              <a:rPr lang="es-ES" dirty="0" smtClean="0"/>
              <a:t>Objetivos claros</a:t>
            </a:r>
            <a:endParaRPr lang="es-ES" dirty="0"/>
          </a:p>
        </p:txBody>
      </p:sp>
      <p:sp>
        <p:nvSpPr>
          <p:cNvPr id="3" name="Subtítulo 2"/>
          <p:cNvSpPr>
            <a:spLocks noGrp="1"/>
          </p:cNvSpPr>
          <p:nvPr>
            <p:ph type="subTitle" idx="1"/>
          </p:nvPr>
        </p:nvSpPr>
        <p:spPr>
          <a:xfrm>
            <a:off x="98474" y="3843867"/>
            <a:ext cx="8792308" cy="1947333"/>
          </a:xfrm>
        </p:spPr>
        <p:txBody>
          <a:bodyPr>
            <a:normAutofit/>
          </a:bodyPr>
          <a:lstStyle/>
          <a:p>
            <a:r>
              <a:rPr lang="es-ES" sz="2400" b="1" dirty="0" smtClean="0">
                <a:solidFill>
                  <a:schemeClr val="tx1"/>
                </a:solidFill>
              </a:rPr>
              <a:t>Ayudan al equipo a entender hacia dónde va</a:t>
            </a:r>
            <a:endParaRPr lang="es-ES" sz="2400" b="1" dirty="0">
              <a:solidFill>
                <a:schemeClr val="tx1"/>
              </a:solidFill>
            </a:endParaRPr>
          </a:p>
        </p:txBody>
      </p:sp>
    </p:spTree>
    <p:extLst>
      <p:ext uri="{BB962C8B-B14F-4D97-AF65-F5344CB8AC3E}">
        <p14:creationId xmlns:p14="http://schemas.microsoft.com/office/powerpoint/2010/main" val="1005710230"/>
      </p:ext>
    </p:extLst>
  </p:cSld>
  <p:clrMapOvr>
    <a:masterClrMapping/>
  </p:clrMapOvr>
  <p:transition spd="med">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684212" y="0"/>
            <a:ext cx="8001000" cy="1100798"/>
          </a:xfrm>
        </p:spPr>
        <p:txBody>
          <a:bodyPr/>
          <a:lstStyle/>
          <a:p>
            <a:r>
              <a:rPr lang="es-ES" dirty="0" smtClean="0">
                <a:solidFill>
                  <a:srgbClr val="FF0000"/>
                </a:solidFill>
              </a:rPr>
              <a:t>Roles definidos</a:t>
            </a:r>
            <a:endParaRPr lang="es-ES" dirty="0">
              <a:solidFill>
                <a:srgbClr val="FF0000"/>
              </a:solidFill>
            </a:endParaRPr>
          </a:p>
        </p:txBody>
      </p:sp>
      <p:sp>
        <p:nvSpPr>
          <p:cNvPr id="3" name="Subtítulo 2"/>
          <p:cNvSpPr>
            <a:spLocks noGrp="1"/>
          </p:cNvSpPr>
          <p:nvPr>
            <p:ph type="subTitle" idx="1"/>
          </p:nvPr>
        </p:nvSpPr>
        <p:spPr>
          <a:xfrm>
            <a:off x="0" y="1100798"/>
            <a:ext cx="12192000" cy="1947333"/>
          </a:xfrm>
        </p:spPr>
        <p:txBody>
          <a:bodyPr>
            <a:normAutofit/>
          </a:bodyPr>
          <a:lstStyle/>
          <a:p>
            <a:r>
              <a:rPr lang="es-ES" sz="2800" dirty="0" smtClean="0">
                <a:solidFill>
                  <a:srgbClr val="FF0000"/>
                </a:solidFill>
              </a:rPr>
              <a:t>Cada miembro reconoce, valora y se apoya en las competencias y roles de los demás </a:t>
            </a:r>
            <a:endParaRPr lang="es-ES" sz="2800" dirty="0">
              <a:solidFill>
                <a:srgbClr val="FF0000"/>
              </a:solidFill>
            </a:endParaRPr>
          </a:p>
        </p:txBody>
      </p:sp>
    </p:spTree>
    <p:extLst>
      <p:ext uri="{BB962C8B-B14F-4D97-AF65-F5344CB8AC3E}">
        <p14:creationId xmlns:p14="http://schemas.microsoft.com/office/powerpoint/2010/main" val="2575655839"/>
      </p:ext>
    </p:extLst>
  </p:cSld>
  <p:clrMapOvr>
    <a:masterClrMapping/>
  </p:clrMapOvr>
  <p:transition spd="med">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3403" y="0"/>
            <a:ext cx="16315403" cy="6858000"/>
          </a:xfrm>
          <a:prstGeom prst="rect">
            <a:avLst/>
          </a:prstGeom>
        </p:spPr>
      </p:pic>
      <p:sp>
        <p:nvSpPr>
          <p:cNvPr id="2" name="Título 1"/>
          <p:cNvSpPr>
            <a:spLocks noGrp="1"/>
          </p:cNvSpPr>
          <p:nvPr>
            <p:ph type="ctrTitle"/>
          </p:nvPr>
        </p:nvSpPr>
        <p:spPr>
          <a:xfrm>
            <a:off x="1073426" y="2326901"/>
            <a:ext cx="12356531" cy="900332"/>
          </a:xfrm>
        </p:spPr>
        <p:txBody>
          <a:bodyPr>
            <a:normAutofit fontScale="90000"/>
          </a:bodyPr>
          <a:lstStyle/>
          <a:p>
            <a:r>
              <a:rPr lang="es-ES" dirty="0" smtClean="0"/>
              <a:t> </a:t>
            </a:r>
            <a:br>
              <a:rPr lang="es-ES" dirty="0" smtClean="0"/>
            </a:br>
            <a:r>
              <a:rPr lang="es-ES" dirty="0"/>
              <a:t/>
            </a:r>
            <a:br>
              <a:rPr lang="es-ES" dirty="0"/>
            </a:br>
            <a:r>
              <a:rPr lang="es-ES" dirty="0" smtClean="0"/>
              <a:t/>
            </a:r>
            <a:br>
              <a:rPr lang="es-ES" dirty="0" smtClean="0"/>
            </a:br>
            <a:r>
              <a:rPr lang="es-ES" dirty="0"/>
              <a:t/>
            </a:r>
            <a:br>
              <a:rPr lang="es-ES" dirty="0"/>
            </a:br>
            <a:r>
              <a:rPr lang="es-ES" sz="4900" dirty="0" smtClean="0">
                <a:solidFill>
                  <a:srgbClr val="0000CC"/>
                </a:solidFill>
              </a:rPr>
              <a:t>Comunicación clara y abierta</a:t>
            </a:r>
            <a:endParaRPr lang="es-ES" sz="4900" dirty="0">
              <a:solidFill>
                <a:srgbClr val="0000CC"/>
              </a:solidFill>
            </a:endParaRPr>
          </a:p>
        </p:txBody>
      </p:sp>
      <p:sp>
        <p:nvSpPr>
          <p:cNvPr id="5" name="Rectángulo 4"/>
          <p:cNvSpPr/>
          <p:nvPr/>
        </p:nvSpPr>
        <p:spPr>
          <a:xfrm>
            <a:off x="1378634" y="3516923"/>
            <a:ext cx="9045526" cy="89095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rgbClr val="0000CC"/>
                </a:solidFill>
              </a:rPr>
              <a:t>Expresar las opiniones, incrementa la eficacia del equipo</a:t>
            </a:r>
          </a:p>
        </p:txBody>
      </p:sp>
    </p:spTree>
    <p:extLst>
      <p:ext uri="{BB962C8B-B14F-4D97-AF65-F5344CB8AC3E}">
        <p14:creationId xmlns:p14="http://schemas.microsoft.com/office/powerpoint/2010/main" val="2893016519"/>
      </p:ext>
    </p:extLst>
  </p:cSld>
  <p:clrMapOvr>
    <a:masterClrMapping/>
  </p:clrMapOvr>
  <p:transition spd="med">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393997" cy="6980349"/>
          </a:xfrm>
          <a:prstGeom prst="rect">
            <a:avLst/>
          </a:prstGeom>
        </p:spPr>
      </p:pic>
      <p:sp>
        <p:nvSpPr>
          <p:cNvPr id="2" name="Título 1"/>
          <p:cNvSpPr>
            <a:spLocks noGrp="1"/>
          </p:cNvSpPr>
          <p:nvPr>
            <p:ph type="ctrTitle"/>
          </p:nvPr>
        </p:nvSpPr>
        <p:spPr>
          <a:xfrm>
            <a:off x="0" y="270456"/>
            <a:ext cx="12192000" cy="888642"/>
          </a:xfrm>
        </p:spPr>
        <p:txBody>
          <a:bodyPr/>
          <a:lstStyle/>
          <a:p>
            <a:pPr algn="ctr"/>
            <a:r>
              <a:rPr lang="es-ES" dirty="0" smtClean="0">
                <a:solidFill>
                  <a:schemeClr val="bg1"/>
                </a:solidFill>
              </a:rPr>
              <a:t>Toma efectiva de decisiones </a:t>
            </a:r>
            <a:endParaRPr lang="es-ES" dirty="0">
              <a:solidFill>
                <a:schemeClr val="bg1"/>
              </a:solidFill>
            </a:endParaRPr>
          </a:p>
        </p:txBody>
      </p:sp>
      <p:sp>
        <p:nvSpPr>
          <p:cNvPr id="3" name="Subtítulo 2"/>
          <p:cNvSpPr>
            <a:spLocks noGrp="1"/>
          </p:cNvSpPr>
          <p:nvPr>
            <p:ph type="subTitle" idx="1"/>
          </p:nvPr>
        </p:nvSpPr>
        <p:spPr>
          <a:xfrm>
            <a:off x="321972" y="2903709"/>
            <a:ext cx="11463641" cy="1947333"/>
          </a:xfrm>
        </p:spPr>
        <p:txBody>
          <a:bodyPr>
            <a:normAutofit/>
          </a:bodyPr>
          <a:lstStyle/>
          <a:p>
            <a:pPr algn="ctr"/>
            <a:r>
              <a:rPr lang="es-ES" sz="2400" dirty="0" smtClean="0">
                <a:solidFill>
                  <a:srgbClr val="FF0000"/>
                </a:solidFill>
              </a:rPr>
              <a:t>El equipo debe poseer competencias técnicas, métodos y herramientas para la toma de decisiones</a:t>
            </a:r>
            <a:endParaRPr lang="es-ES" sz="2400" dirty="0">
              <a:solidFill>
                <a:srgbClr val="FF0000"/>
              </a:solidFill>
            </a:endParaRPr>
          </a:p>
        </p:txBody>
      </p:sp>
    </p:spTree>
    <p:extLst>
      <p:ext uri="{BB962C8B-B14F-4D97-AF65-F5344CB8AC3E}">
        <p14:creationId xmlns:p14="http://schemas.microsoft.com/office/powerpoint/2010/main" val="2801471103"/>
      </p:ext>
    </p:extLst>
  </p:cSld>
  <p:clrMapOvr>
    <a:masterClrMapping/>
  </p:clrMapOvr>
  <p:transition spd="med">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ctrTitle"/>
          </p:nvPr>
        </p:nvSpPr>
        <p:spPr>
          <a:xfrm>
            <a:off x="2180400" y="538202"/>
            <a:ext cx="9490099" cy="991673"/>
          </a:xfrm>
        </p:spPr>
        <p:txBody>
          <a:bodyPr/>
          <a:lstStyle/>
          <a:p>
            <a:pPr algn="ctr"/>
            <a:r>
              <a:rPr lang="es-ES" dirty="0" smtClean="0"/>
              <a:t> </a:t>
            </a:r>
            <a:r>
              <a:rPr lang="es-ES" dirty="0" smtClean="0">
                <a:solidFill>
                  <a:srgbClr val="002060"/>
                </a:solidFill>
              </a:rPr>
              <a:t>Participación balanceada </a:t>
            </a:r>
            <a:endParaRPr lang="es-ES" dirty="0">
              <a:solidFill>
                <a:srgbClr val="002060"/>
              </a:solidFill>
            </a:endParaRPr>
          </a:p>
        </p:txBody>
      </p:sp>
      <p:sp>
        <p:nvSpPr>
          <p:cNvPr id="3" name="Subtítulo 2"/>
          <p:cNvSpPr>
            <a:spLocks noGrp="1"/>
          </p:cNvSpPr>
          <p:nvPr>
            <p:ph type="subTitle" idx="1"/>
          </p:nvPr>
        </p:nvSpPr>
        <p:spPr>
          <a:xfrm>
            <a:off x="507727" y="2246604"/>
            <a:ext cx="11684273" cy="1947333"/>
          </a:xfrm>
        </p:spPr>
        <p:txBody>
          <a:bodyPr>
            <a:normAutofit/>
          </a:bodyPr>
          <a:lstStyle/>
          <a:p>
            <a:pPr algn="ctr"/>
            <a:r>
              <a:rPr lang="es-ES" sz="2400" b="1" dirty="0" smtClean="0">
                <a:solidFill>
                  <a:schemeClr val="bg1"/>
                </a:solidFill>
              </a:rPr>
              <a:t>Participar es una responsabilidad de cada miembro en un equipo maduro</a:t>
            </a:r>
            <a:endParaRPr lang="es-ES" sz="2400" b="1" dirty="0">
              <a:solidFill>
                <a:schemeClr val="bg1"/>
              </a:solidFill>
            </a:endParaRPr>
          </a:p>
        </p:txBody>
      </p:sp>
    </p:spTree>
    <p:extLst>
      <p:ext uri="{BB962C8B-B14F-4D97-AF65-F5344CB8AC3E}">
        <p14:creationId xmlns:p14="http://schemas.microsoft.com/office/powerpoint/2010/main" val="3660612080"/>
      </p:ext>
    </p:extLst>
  </p:cSld>
  <p:clrMapOvr>
    <a:masterClrMapping/>
  </p:clrMapOvr>
  <p:transition spd="med">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78648" cy="7871791"/>
          </a:xfrm>
          <a:prstGeom prst="rect">
            <a:avLst/>
          </a:prstGeom>
        </p:spPr>
      </p:pic>
      <p:sp>
        <p:nvSpPr>
          <p:cNvPr id="2" name="Título 1"/>
          <p:cNvSpPr>
            <a:spLocks noGrp="1"/>
          </p:cNvSpPr>
          <p:nvPr>
            <p:ph type="ctrTitle"/>
          </p:nvPr>
        </p:nvSpPr>
        <p:spPr>
          <a:xfrm>
            <a:off x="1" y="-2"/>
            <a:ext cx="12278648" cy="901149"/>
          </a:xfrm>
        </p:spPr>
        <p:txBody>
          <a:bodyPr>
            <a:normAutofit/>
          </a:bodyPr>
          <a:lstStyle/>
          <a:p>
            <a:pPr algn="ctr"/>
            <a:r>
              <a:rPr lang="es-ES" dirty="0" smtClean="0">
                <a:solidFill>
                  <a:srgbClr val="FF0000"/>
                </a:solidFill>
              </a:rPr>
              <a:t>Diversidad valorada</a:t>
            </a:r>
            <a:endParaRPr lang="es-ES" dirty="0">
              <a:solidFill>
                <a:srgbClr val="FF0000"/>
              </a:solidFill>
            </a:endParaRPr>
          </a:p>
        </p:txBody>
      </p:sp>
      <p:sp>
        <p:nvSpPr>
          <p:cNvPr id="5" name="Rectángulo 4"/>
          <p:cNvSpPr/>
          <p:nvPr/>
        </p:nvSpPr>
        <p:spPr>
          <a:xfrm>
            <a:off x="129972" y="5632174"/>
            <a:ext cx="12192000" cy="108667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prstClr val="white"/>
              </a:buClr>
              <a:buSzPct val="80000"/>
            </a:pPr>
            <a:r>
              <a:rPr lang="es-ES" sz="2400" b="1" dirty="0">
                <a:solidFill>
                  <a:prstClr val="black"/>
                </a:solidFill>
              </a:rPr>
              <a:t>Los miembros son valorados por las contribuciones únicas y distintivas que aportan al equipo </a:t>
            </a:r>
          </a:p>
        </p:txBody>
      </p:sp>
    </p:spTree>
    <p:extLst>
      <p:ext uri="{BB962C8B-B14F-4D97-AF65-F5344CB8AC3E}">
        <p14:creationId xmlns:p14="http://schemas.microsoft.com/office/powerpoint/2010/main" val="3444505307"/>
      </p:ext>
    </p:extLst>
  </p:cSld>
  <p:clrMapOvr>
    <a:masterClrMapping/>
  </p:clrMapOvr>
  <p:transition spd="med">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66"/>
            <a:ext cx="12330027" cy="6917266"/>
          </a:xfrm>
          <a:prstGeom prst="rect">
            <a:avLst/>
          </a:prstGeom>
        </p:spPr>
      </p:pic>
      <p:sp>
        <p:nvSpPr>
          <p:cNvPr id="2" name="Título 1"/>
          <p:cNvSpPr>
            <a:spLocks noGrp="1"/>
          </p:cNvSpPr>
          <p:nvPr>
            <p:ph type="ctrTitle"/>
          </p:nvPr>
        </p:nvSpPr>
        <p:spPr>
          <a:xfrm>
            <a:off x="2095289" y="1010992"/>
            <a:ext cx="8139448" cy="862884"/>
          </a:xfrm>
        </p:spPr>
        <p:txBody>
          <a:bodyPr>
            <a:normAutofit fontScale="90000"/>
          </a:bodyPr>
          <a:lstStyle/>
          <a:p>
            <a:r>
              <a:rPr lang="es-ES" b="1" dirty="0" smtClean="0">
                <a:solidFill>
                  <a:srgbClr val="FF0000"/>
                </a:solidFill>
              </a:rPr>
              <a:t>Conflictos gestionados</a:t>
            </a:r>
            <a:endParaRPr lang="es-ES" b="1" dirty="0">
              <a:solidFill>
                <a:srgbClr val="FF0000"/>
              </a:solidFill>
            </a:endParaRPr>
          </a:p>
        </p:txBody>
      </p:sp>
      <p:sp>
        <p:nvSpPr>
          <p:cNvPr id="5" name="Rectángulo 4"/>
          <p:cNvSpPr/>
          <p:nvPr/>
        </p:nvSpPr>
        <p:spPr>
          <a:xfrm>
            <a:off x="0" y="2884868"/>
            <a:ext cx="12330027" cy="296214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Bef>
                <a:spcPct val="20000"/>
              </a:spcBef>
              <a:spcAft>
                <a:spcPts val="600"/>
              </a:spcAft>
              <a:buClr>
                <a:prstClr val="white"/>
              </a:buClr>
              <a:buSzPct val="80000"/>
            </a:pPr>
            <a:r>
              <a:rPr lang="es-ES" sz="2400" b="1" dirty="0">
                <a:solidFill>
                  <a:srgbClr val="FF0000"/>
                </a:solidFill>
              </a:rPr>
              <a:t>La gestión constructiva y </a:t>
            </a:r>
            <a:r>
              <a:rPr lang="es-ES" sz="2400" b="1" dirty="0" smtClean="0">
                <a:solidFill>
                  <a:srgbClr val="FF0000"/>
                </a:solidFill>
              </a:rPr>
              <a:t>madura… </a:t>
            </a:r>
          </a:p>
          <a:p>
            <a:pPr lvl="0">
              <a:spcBef>
                <a:spcPct val="20000"/>
              </a:spcBef>
              <a:spcAft>
                <a:spcPts val="600"/>
              </a:spcAft>
              <a:buClr>
                <a:prstClr val="white"/>
              </a:buClr>
              <a:buSzPct val="80000"/>
            </a:pPr>
            <a:r>
              <a:rPr lang="es-ES" sz="2400" b="1" dirty="0" smtClean="0">
                <a:solidFill>
                  <a:srgbClr val="FF0000"/>
                </a:solidFill>
              </a:rPr>
              <a:t>-favorece una </a:t>
            </a:r>
            <a:r>
              <a:rPr lang="es-ES" sz="2400" b="1" dirty="0">
                <a:solidFill>
                  <a:schemeClr val="bg1"/>
                </a:solidFill>
              </a:rPr>
              <a:t>comunicación</a:t>
            </a:r>
            <a:r>
              <a:rPr lang="es-ES" sz="2400" b="1" dirty="0">
                <a:solidFill>
                  <a:srgbClr val="FF0000"/>
                </a:solidFill>
              </a:rPr>
              <a:t> </a:t>
            </a:r>
            <a:r>
              <a:rPr lang="es-ES" sz="2400" b="1" dirty="0" smtClean="0">
                <a:solidFill>
                  <a:srgbClr val="FF0000"/>
                </a:solidFill>
              </a:rPr>
              <a:t>efectiva </a:t>
            </a:r>
          </a:p>
          <a:p>
            <a:pPr lvl="0">
              <a:spcBef>
                <a:spcPct val="20000"/>
              </a:spcBef>
              <a:spcAft>
                <a:spcPts val="600"/>
              </a:spcAft>
              <a:buClr>
                <a:prstClr val="white"/>
              </a:buClr>
              <a:buSzPct val="80000"/>
            </a:pPr>
            <a:r>
              <a:rPr lang="es-ES" sz="2400" b="1" dirty="0" smtClean="0">
                <a:solidFill>
                  <a:srgbClr val="FF0000"/>
                </a:solidFill>
              </a:rPr>
              <a:t>-fomenta </a:t>
            </a:r>
            <a:r>
              <a:rPr lang="es-ES" sz="2400" b="1" dirty="0">
                <a:solidFill>
                  <a:srgbClr val="FF0000"/>
                </a:solidFill>
              </a:rPr>
              <a:t>la </a:t>
            </a:r>
            <a:r>
              <a:rPr lang="es-ES" sz="2400" b="1" dirty="0" smtClean="0">
                <a:solidFill>
                  <a:schemeClr val="bg1"/>
                </a:solidFill>
              </a:rPr>
              <a:t>participación</a:t>
            </a:r>
          </a:p>
          <a:p>
            <a:pPr lvl="0">
              <a:spcBef>
                <a:spcPct val="20000"/>
              </a:spcBef>
              <a:spcAft>
                <a:spcPts val="600"/>
              </a:spcAft>
              <a:buClr>
                <a:prstClr val="white"/>
              </a:buClr>
              <a:buSzPct val="80000"/>
            </a:pPr>
            <a:r>
              <a:rPr lang="es-ES" sz="2400" b="1" dirty="0" smtClean="0">
                <a:solidFill>
                  <a:srgbClr val="FF0000"/>
                </a:solidFill>
              </a:rPr>
              <a:t>-incrementa </a:t>
            </a:r>
            <a:r>
              <a:rPr lang="es-ES" sz="2400" b="1" dirty="0">
                <a:solidFill>
                  <a:srgbClr val="FF0000"/>
                </a:solidFill>
              </a:rPr>
              <a:t>la </a:t>
            </a:r>
            <a:r>
              <a:rPr lang="es-ES" sz="2400" b="1" dirty="0" smtClean="0">
                <a:solidFill>
                  <a:schemeClr val="bg1"/>
                </a:solidFill>
              </a:rPr>
              <a:t>creatividad</a:t>
            </a:r>
            <a:r>
              <a:rPr lang="es-ES" sz="2400" b="1" dirty="0" smtClean="0">
                <a:solidFill>
                  <a:srgbClr val="FF0000"/>
                </a:solidFill>
              </a:rPr>
              <a:t> y </a:t>
            </a:r>
            <a:r>
              <a:rPr lang="es-ES" sz="2400" b="1" dirty="0">
                <a:solidFill>
                  <a:srgbClr val="FF0000"/>
                </a:solidFill>
              </a:rPr>
              <a:t>la calidad de la</a:t>
            </a:r>
            <a:r>
              <a:rPr lang="es-ES" sz="2400" b="1" dirty="0">
                <a:solidFill>
                  <a:schemeClr val="bg1"/>
                </a:solidFill>
              </a:rPr>
              <a:t> decisión </a:t>
            </a:r>
            <a:endParaRPr lang="es-ES" sz="2400" b="1" dirty="0" smtClean="0">
              <a:solidFill>
                <a:schemeClr val="bg1"/>
              </a:solidFill>
            </a:endParaRPr>
          </a:p>
          <a:p>
            <a:pPr lvl="0">
              <a:spcBef>
                <a:spcPct val="20000"/>
              </a:spcBef>
              <a:spcAft>
                <a:spcPts val="600"/>
              </a:spcAft>
              <a:buClr>
                <a:prstClr val="white"/>
              </a:buClr>
              <a:buSzPct val="80000"/>
            </a:pPr>
            <a:r>
              <a:rPr lang="es-ES" sz="2400" b="1" dirty="0" smtClean="0">
                <a:solidFill>
                  <a:srgbClr val="FF0000"/>
                </a:solidFill>
              </a:rPr>
              <a:t>-protege </a:t>
            </a:r>
            <a:r>
              <a:rPr lang="es-ES" sz="2400" b="1" dirty="0">
                <a:solidFill>
                  <a:srgbClr val="FF0000"/>
                </a:solidFill>
              </a:rPr>
              <a:t>las </a:t>
            </a:r>
            <a:r>
              <a:rPr lang="es-ES" sz="2400" b="1" dirty="0">
                <a:solidFill>
                  <a:schemeClr val="bg1"/>
                </a:solidFill>
              </a:rPr>
              <a:t>emociones </a:t>
            </a:r>
            <a:r>
              <a:rPr lang="es-ES" sz="2400" b="1" dirty="0">
                <a:solidFill>
                  <a:srgbClr val="FF0000"/>
                </a:solidFill>
              </a:rPr>
              <a:t>de los </a:t>
            </a:r>
            <a:r>
              <a:rPr lang="es-ES" sz="2400" b="1" dirty="0" smtClean="0">
                <a:solidFill>
                  <a:srgbClr val="FF0000"/>
                </a:solidFill>
              </a:rPr>
              <a:t>integrantes</a:t>
            </a:r>
            <a:endParaRPr lang="es-ES" sz="2400" b="1" dirty="0">
              <a:solidFill>
                <a:srgbClr val="FF0000"/>
              </a:solidFill>
            </a:endParaRPr>
          </a:p>
        </p:txBody>
      </p:sp>
    </p:spTree>
    <p:extLst>
      <p:ext uri="{BB962C8B-B14F-4D97-AF65-F5344CB8AC3E}">
        <p14:creationId xmlns:p14="http://schemas.microsoft.com/office/powerpoint/2010/main" val="2252964046"/>
      </p:ext>
    </p:extLst>
  </p:cSld>
  <p:clrMapOvr>
    <a:masterClrMapping/>
  </p:clrMapOvr>
  <p:transition spd="med">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8000"/>
          </a:xfrm>
          <a:prstGeom prst="rect">
            <a:avLst/>
          </a:prstGeom>
        </p:spPr>
      </p:pic>
      <p:sp>
        <p:nvSpPr>
          <p:cNvPr id="2" name="Título 1"/>
          <p:cNvSpPr>
            <a:spLocks noGrp="1"/>
          </p:cNvSpPr>
          <p:nvPr>
            <p:ph type="ctrTitle"/>
          </p:nvPr>
        </p:nvSpPr>
        <p:spPr>
          <a:xfrm>
            <a:off x="3084512" y="321972"/>
            <a:ext cx="8001000" cy="811369"/>
          </a:xfrm>
        </p:spPr>
        <p:txBody>
          <a:bodyPr>
            <a:normAutofit/>
          </a:bodyPr>
          <a:lstStyle/>
          <a:p>
            <a:r>
              <a:rPr lang="es-ES" sz="4400" dirty="0" smtClean="0"/>
              <a:t>Clima positivo</a:t>
            </a:r>
            <a:endParaRPr lang="es-ES" sz="4400" dirty="0"/>
          </a:p>
        </p:txBody>
      </p:sp>
      <p:sp>
        <p:nvSpPr>
          <p:cNvPr id="3" name="Subtítulo 2"/>
          <p:cNvSpPr>
            <a:spLocks noGrp="1"/>
          </p:cNvSpPr>
          <p:nvPr>
            <p:ph type="subTitle" idx="1"/>
          </p:nvPr>
        </p:nvSpPr>
        <p:spPr>
          <a:xfrm>
            <a:off x="0" y="1004553"/>
            <a:ext cx="9865217" cy="1947333"/>
          </a:xfrm>
        </p:spPr>
        <p:txBody>
          <a:bodyPr>
            <a:normAutofit/>
          </a:bodyPr>
          <a:lstStyle/>
          <a:p>
            <a:r>
              <a:rPr lang="es-ES" sz="2400" b="1" dirty="0" smtClean="0"/>
              <a:t>Un E.A.R. opera en un clima de confianza, apertura y motivación </a:t>
            </a:r>
            <a:endParaRPr lang="es-ES" sz="2400" b="1" dirty="0"/>
          </a:p>
        </p:txBody>
      </p:sp>
    </p:spTree>
    <p:extLst>
      <p:ext uri="{BB962C8B-B14F-4D97-AF65-F5344CB8AC3E}">
        <p14:creationId xmlns:p14="http://schemas.microsoft.com/office/powerpoint/2010/main" val="4124741710"/>
      </p:ext>
    </p:extLst>
  </p:cSld>
  <p:clrMapOvr>
    <a:masterClrMapping/>
  </p:clrMapOvr>
  <p:transition spd="med">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32" y="2791187"/>
            <a:ext cx="2148779" cy="2148779"/>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724" y="944485"/>
            <a:ext cx="2702794" cy="2162235"/>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5719" y="3066774"/>
            <a:ext cx="2527857" cy="1597606"/>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3065" y="918363"/>
            <a:ext cx="2527300" cy="2368441"/>
          </a:xfrm>
          <a:prstGeom prst="rect">
            <a:avLst/>
          </a:prstGeom>
        </p:spPr>
      </p:pic>
      <p:sp>
        <p:nvSpPr>
          <p:cNvPr id="4" name="Triángulo isósceles 3"/>
          <p:cNvSpPr/>
          <p:nvPr/>
        </p:nvSpPr>
        <p:spPr>
          <a:xfrm>
            <a:off x="283334" y="1286999"/>
            <a:ext cx="11561663" cy="5571001"/>
          </a:xfrm>
          <a:prstGeom prst="triangle">
            <a:avLst>
              <a:gd name="adj" fmla="val 4987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a:ln w="22225">
                <a:solidFill>
                  <a:schemeClr val="accent2"/>
                </a:solidFill>
                <a:prstDash val="solid"/>
              </a:ln>
              <a:solidFill>
                <a:schemeClr val="accent2">
                  <a:lumMod val="40000"/>
                  <a:lumOff val="60000"/>
                </a:schemeClr>
              </a:solidFill>
            </a:endParaRPr>
          </a:p>
        </p:txBody>
      </p:sp>
      <p:sp>
        <p:nvSpPr>
          <p:cNvPr id="2" name="Título 1"/>
          <p:cNvSpPr>
            <a:spLocks noGrp="1"/>
          </p:cNvSpPr>
          <p:nvPr>
            <p:ph type="ctrTitle"/>
          </p:nvPr>
        </p:nvSpPr>
        <p:spPr>
          <a:xfrm>
            <a:off x="88367" y="26615"/>
            <a:ext cx="11951594" cy="1039970"/>
          </a:xfrm>
        </p:spPr>
        <p:txBody>
          <a:bodyPr>
            <a:normAutofit/>
          </a:bodyPr>
          <a:lstStyle/>
          <a:p>
            <a:pPr algn="ctr"/>
            <a:r>
              <a:rPr lang="es-ES" b="1" cap="none" dirty="0" smtClean="0">
                <a:ln w="22225">
                  <a:solidFill>
                    <a:schemeClr val="accent2"/>
                  </a:solidFill>
                  <a:prstDash val="solid"/>
                </a:ln>
                <a:solidFill>
                  <a:srgbClr val="FFFF00"/>
                </a:solidFill>
              </a:rPr>
              <a:t>Cuando un equipo no funciona… </a:t>
            </a:r>
            <a:endParaRPr lang="es-ES" b="1" cap="none" dirty="0">
              <a:ln w="22225">
                <a:solidFill>
                  <a:schemeClr val="accent2"/>
                </a:solidFill>
                <a:prstDash val="solid"/>
              </a:ln>
              <a:solidFill>
                <a:srgbClr val="FFFF00"/>
              </a:solidFill>
            </a:endParaRPr>
          </a:p>
        </p:txBody>
      </p:sp>
      <p:sp>
        <p:nvSpPr>
          <p:cNvPr id="3" name="Subtítulo 2"/>
          <p:cNvSpPr>
            <a:spLocks noGrp="1"/>
          </p:cNvSpPr>
          <p:nvPr>
            <p:ph type="subTitle" idx="1"/>
          </p:nvPr>
        </p:nvSpPr>
        <p:spPr>
          <a:xfrm>
            <a:off x="500491" y="1205784"/>
            <a:ext cx="11127347" cy="4660444"/>
          </a:xfrm>
        </p:spPr>
        <p:txBody>
          <a:bodyPr>
            <a:noAutofit/>
          </a:bodyPr>
          <a:lstStyle/>
          <a:p>
            <a:pPr algn="ctr"/>
            <a:endParaRPr lang="es-ES" sz="2800" b="1" dirty="0" smtClean="0">
              <a:solidFill>
                <a:schemeClr val="bg1"/>
              </a:solidFill>
            </a:endParaRPr>
          </a:p>
          <a:p>
            <a:pPr algn="ctr"/>
            <a:endParaRPr lang="es-ES" sz="2800" b="1" dirty="0">
              <a:solidFill>
                <a:schemeClr val="bg1"/>
              </a:solidFill>
            </a:endParaRPr>
          </a:p>
          <a:p>
            <a:pPr algn="ctr"/>
            <a:endParaRPr lang="es-ES" sz="2800" b="1" dirty="0" smtClean="0">
              <a:solidFill>
                <a:schemeClr val="bg1"/>
              </a:solidFill>
            </a:endParaRPr>
          </a:p>
          <a:p>
            <a:pPr algn="ctr"/>
            <a:endParaRPr lang="es-ES" sz="2800" b="1" dirty="0" smtClean="0">
              <a:solidFill>
                <a:srgbClr val="FFFF00"/>
              </a:solidFill>
            </a:endParaRPr>
          </a:p>
          <a:p>
            <a:pPr algn="ctr"/>
            <a:r>
              <a:rPr lang="es-ES" sz="2800" b="1" dirty="0" smtClean="0">
                <a:solidFill>
                  <a:srgbClr val="FFFF00"/>
                </a:solidFill>
              </a:rPr>
              <a:t>No orientados a resultados</a:t>
            </a:r>
          </a:p>
          <a:p>
            <a:pPr algn="ctr"/>
            <a:r>
              <a:rPr lang="es-ES" sz="2800" b="1" dirty="0" smtClean="0">
                <a:solidFill>
                  <a:srgbClr val="FFFF00"/>
                </a:solidFill>
              </a:rPr>
              <a:t>Eluden responsabilidades</a:t>
            </a:r>
          </a:p>
          <a:p>
            <a:pPr algn="ctr"/>
            <a:r>
              <a:rPr lang="es-ES" sz="2800" b="1" dirty="0" smtClean="0">
                <a:solidFill>
                  <a:srgbClr val="FFFF00"/>
                </a:solidFill>
              </a:rPr>
              <a:t>Falta de compromiso</a:t>
            </a:r>
          </a:p>
          <a:p>
            <a:pPr algn="ctr"/>
            <a:r>
              <a:rPr lang="es-ES" sz="2800" b="1" dirty="0" smtClean="0">
                <a:solidFill>
                  <a:srgbClr val="FFFF00"/>
                </a:solidFill>
              </a:rPr>
              <a:t>No gestionan los conflictos</a:t>
            </a:r>
          </a:p>
          <a:p>
            <a:pPr algn="ctr"/>
            <a:r>
              <a:rPr lang="es-ES" sz="2800" b="1" dirty="0" smtClean="0">
                <a:solidFill>
                  <a:srgbClr val="FFFF00"/>
                </a:solidFill>
              </a:rPr>
              <a:t>Ausencia de confianza</a:t>
            </a:r>
            <a:endParaRPr lang="es-ES" sz="2800" b="1" dirty="0">
              <a:solidFill>
                <a:srgbClr val="FFFF00"/>
              </a:solidFill>
            </a:endParaRPr>
          </a:p>
        </p:txBody>
      </p:sp>
    </p:spTree>
    <p:extLst>
      <p:ext uri="{BB962C8B-B14F-4D97-AF65-F5344CB8AC3E}">
        <p14:creationId xmlns:p14="http://schemas.microsoft.com/office/powerpoint/2010/main" val="263649509"/>
      </p:ext>
    </p:extLst>
  </p:cSld>
  <p:clrMapOvr>
    <a:masterClrMapping/>
  </p:clrMapOvr>
  <p:transition spd="med">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0"/>
            <a:ext cx="12192000" cy="8595360"/>
          </a:xfrm>
          <a:prstGeom prst="rect">
            <a:avLst/>
          </a:prstGeom>
        </p:spPr>
      </p:pic>
      <p:sp>
        <p:nvSpPr>
          <p:cNvPr id="2" name="Título 1"/>
          <p:cNvSpPr>
            <a:spLocks noGrp="1"/>
          </p:cNvSpPr>
          <p:nvPr>
            <p:ph type="ctrTitle"/>
          </p:nvPr>
        </p:nvSpPr>
        <p:spPr>
          <a:xfrm>
            <a:off x="1611491" y="518373"/>
            <a:ext cx="10108284" cy="2971801"/>
          </a:xfrm>
        </p:spPr>
        <p:txBody>
          <a:bodyPr/>
          <a:lstStyle/>
          <a:p>
            <a:r>
              <a:rPr lang="es-ES" dirty="0" smtClean="0">
                <a:solidFill>
                  <a:srgbClr val="FF0000"/>
                </a:solidFill>
              </a:rPr>
              <a:t>Relaciones cooperativas</a:t>
            </a:r>
            <a:endParaRPr lang="es-ES" dirty="0">
              <a:solidFill>
                <a:srgbClr val="FF0000"/>
              </a:solidFill>
            </a:endParaRPr>
          </a:p>
        </p:txBody>
      </p:sp>
      <p:sp>
        <p:nvSpPr>
          <p:cNvPr id="3" name="Subtítulo 2"/>
          <p:cNvSpPr>
            <a:spLocks noGrp="1"/>
          </p:cNvSpPr>
          <p:nvPr>
            <p:ph type="subTitle" idx="1"/>
          </p:nvPr>
        </p:nvSpPr>
        <p:spPr>
          <a:xfrm>
            <a:off x="2073499" y="3657600"/>
            <a:ext cx="7972022" cy="1947333"/>
          </a:xfrm>
        </p:spPr>
        <p:txBody>
          <a:bodyPr>
            <a:normAutofit/>
          </a:bodyPr>
          <a:lstStyle/>
          <a:p>
            <a:r>
              <a:rPr lang="es-ES" sz="2400" b="1" dirty="0" smtClean="0">
                <a:solidFill>
                  <a:schemeClr val="bg1"/>
                </a:solidFill>
              </a:rPr>
              <a:t>Los miembros del equipo SABEN que necesitan los conocimientos, habilidades y experiencia del resto</a:t>
            </a:r>
            <a:endParaRPr lang="es-ES" sz="2400" b="1" dirty="0">
              <a:solidFill>
                <a:schemeClr val="bg1"/>
              </a:solidFill>
            </a:endParaRPr>
          </a:p>
        </p:txBody>
      </p:sp>
    </p:spTree>
    <p:extLst>
      <p:ext uri="{BB962C8B-B14F-4D97-AF65-F5344CB8AC3E}">
        <p14:creationId xmlns:p14="http://schemas.microsoft.com/office/powerpoint/2010/main" val="2766213940"/>
      </p:ext>
    </p:extLst>
  </p:cSld>
  <p:clrMapOvr>
    <a:masterClrMapping/>
  </p:clrMapOvr>
  <p:transition spd="med">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242"/>
            <a:ext cx="12192000" cy="9491003"/>
          </a:xfrm>
          <a:prstGeom prst="rect">
            <a:avLst/>
          </a:prstGeom>
        </p:spPr>
      </p:pic>
      <p:sp>
        <p:nvSpPr>
          <p:cNvPr id="2" name="Título 1"/>
          <p:cNvSpPr>
            <a:spLocks noGrp="1"/>
          </p:cNvSpPr>
          <p:nvPr>
            <p:ph type="ctrTitle"/>
          </p:nvPr>
        </p:nvSpPr>
        <p:spPr>
          <a:xfrm>
            <a:off x="684211" y="685800"/>
            <a:ext cx="10546165" cy="885424"/>
          </a:xfrm>
        </p:spPr>
        <p:txBody>
          <a:bodyPr/>
          <a:lstStyle/>
          <a:p>
            <a:pPr algn="ctr"/>
            <a:r>
              <a:rPr lang="es-ES" dirty="0" smtClean="0"/>
              <a:t>Liderazgo participativo</a:t>
            </a:r>
            <a:endParaRPr lang="es-ES" dirty="0"/>
          </a:p>
        </p:txBody>
      </p:sp>
      <p:sp>
        <p:nvSpPr>
          <p:cNvPr id="3" name="Subtítulo 2"/>
          <p:cNvSpPr>
            <a:spLocks noGrp="1"/>
          </p:cNvSpPr>
          <p:nvPr>
            <p:ph type="subTitle" idx="1"/>
          </p:nvPr>
        </p:nvSpPr>
        <p:spPr>
          <a:xfrm>
            <a:off x="684210" y="1796126"/>
            <a:ext cx="10739351" cy="1947333"/>
          </a:xfrm>
        </p:spPr>
        <p:txBody>
          <a:bodyPr/>
          <a:lstStyle/>
          <a:p>
            <a:pPr algn="ctr"/>
            <a:r>
              <a:rPr lang="es-ES" b="1" dirty="0" smtClean="0">
                <a:solidFill>
                  <a:schemeClr val="bg1"/>
                </a:solidFill>
              </a:rPr>
              <a:t>El rol del líder es el de facilitador, coach, mentor y maestro. </a:t>
            </a:r>
          </a:p>
          <a:p>
            <a:pPr algn="ctr"/>
            <a:r>
              <a:rPr lang="es-ES" b="1" dirty="0" smtClean="0">
                <a:solidFill>
                  <a:schemeClr val="bg1"/>
                </a:solidFill>
              </a:rPr>
              <a:t>Su objetivo es fomentar todo el potencial del equipo y no su protagonismo personal</a:t>
            </a:r>
            <a:r>
              <a:rPr lang="es-ES" dirty="0" smtClean="0">
                <a:solidFill>
                  <a:schemeClr val="bg1"/>
                </a:solidFill>
              </a:rPr>
              <a:t>. </a:t>
            </a:r>
            <a:endParaRPr lang="es-ES" dirty="0">
              <a:solidFill>
                <a:schemeClr val="bg1"/>
              </a:solidFill>
            </a:endParaRPr>
          </a:p>
        </p:txBody>
      </p:sp>
    </p:spTree>
    <p:extLst>
      <p:ext uri="{BB962C8B-B14F-4D97-AF65-F5344CB8AC3E}">
        <p14:creationId xmlns:p14="http://schemas.microsoft.com/office/powerpoint/2010/main" val="1649929982"/>
      </p:ext>
    </p:extLst>
  </p:cSld>
  <p:clrMapOvr>
    <a:masterClrMapping/>
  </p:clrMapOvr>
  <p:transition spd="med">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7347" cy="7624689"/>
          </a:xfrm>
          <a:prstGeom prst="rect">
            <a:avLst/>
          </a:prstGeom>
        </p:spPr>
      </p:pic>
      <p:sp>
        <p:nvSpPr>
          <p:cNvPr id="3" name="Subtítulo 2"/>
          <p:cNvSpPr>
            <a:spLocks noGrp="1"/>
          </p:cNvSpPr>
          <p:nvPr>
            <p:ph type="subTitle" idx="1"/>
          </p:nvPr>
        </p:nvSpPr>
        <p:spPr>
          <a:xfrm>
            <a:off x="0" y="270673"/>
            <a:ext cx="12192000" cy="7354016"/>
          </a:xfrm>
        </p:spPr>
        <p:txBody>
          <a:bodyPr>
            <a:normAutofit fontScale="70000" lnSpcReduction="20000"/>
          </a:bodyPr>
          <a:lstStyle/>
          <a:p>
            <a:pPr fontAlgn="base"/>
            <a:r>
              <a:rPr lang="es-ES" sz="5100" b="1" i="1" dirty="0" smtClean="0">
                <a:solidFill>
                  <a:srgbClr val="FFFF00"/>
                </a:solidFill>
              </a:rPr>
              <a:t>”No </a:t>
            </a:r>
            <a:r>
              <a:rPr lang="es-ES" sz="5100" b="1" i="1" dirty="0">
                <a:solidFill>
                  <a:srgbClr val="FFFF00"/>
                </a:solidFill>
              </a:rPr>
              <a:t>preguntes qué puede hacer por ti el equipo. Pregunta qué puedes hacer tú por </a:t>
            </a:r>
            <a:r>
              <a:rPr lang="es-ES" sz="5100" b="1" i="1" dirty="0" smtClean="0">
                <a:solidFill>
                  <a:srgbClr val="FFFF00"/>
                </a:solidFill>
              </a:rPr>
              <a:t>él”</a:t>
            </a:r>
            <a:r>
              <a:rPr lang="es-ES" sz="5100" dirty="0" smtClean="0">
                <a:solidFill>
                  <a:srgbClr val="FFFF00"/>
                </a:solidFill>
              </a:rPr>
              <a:t>		</a:t>
            </a:r>
            <a:r>
              <a:rPr lang="es-ES" sz="5100" dirty="0" smtClean="0">
                <a:solidFill>
                  <a:schemeClr val="tx1"/>
                </a:solidFill>
              </a:rPr>
              <a:t>	</a:t>
            </a:r>
          </a:p>
          <a:p>
            <a:pPr fontAlgn="base"/>
            <a:r>
              <a:rPr lang="es-ES" sz="5100" dirty="0" err="1" smtClean="0">
                <a:solidFill>
                  <a:schemeClr val="tx1"/>
                </a:solidFill>
              </a:rPr>
              <a:t>Magic</a:t>
            </a:r>
            <a:r>
              <a:rPr lang="es-ES" sz="5100" dirty="0" smtClean="0">
                <a:solidFill>
                  <a:schemeClr val="tx1"/>
                </a:solidFill>
              </a:rPr>
              <a:t> Johnson. </a:t>
            </a:r>
          </a:p>
          <a:p>
            <a:pPr fontAlgn="base"/>
            <a:r>
              <a:rPr lang="es-ES" sz="2300" dirty="0" smtClean="0">
                <a:solidFill>
                  <a:schemeClr val="tx1"/>
                </a:solidFill>
              </a:rPr>
              <a:t>Jugador </a:t>
            </a:r>
            <a:r>
              <a:rPr lang="es-ES" sz="2300" dirty="0">
                <a:solidFill>
                  <a:schemeClr val="tx1"/>
                </a:solidFill>
              </a:rPr>
              <a:t>de baloncesto profesional en LA </a:t>
            </a:r>
            <a:r>
              <a:rPr lang="es-ES" sz="2300" dirty="0" err="1">
                <a:solidFill>
                  <a:schemeClr val="tx1"/>
                </a:solidFill>
              </a:rPr>
              <a:t>Lakers</a:t>
            </a:r>
            <a:r>
              <a:rPr lang="es-ES" sz="2300" dirty="0">
                <a:solidFill>
                  <a:schemeClr val="tx1"/>
                </a:solidFill>
              </a:rPr>
              <a:t>. </a:t>
            </a:r>
            <a:endParaRPr lang="es-ES" sz="2300" dirty="0" smtClean="0">
              <a:solidFill>
                <a:schemeClr val="tx1"/>
              </a:solidFill>
            </a:endParaRPr>
          </a:p>
          <a:p>
            <a:pPr fontAlgn="base"/>
            <a:endParaRPr lang="es-ES" sz="5100" dirty="0" smtClean="0">
              <a:solidFill>
                <a:schemeClr val="tx1"/>
              </a:solidFill>
            </a:endParaRPr>
          </a:p>
          <a:p>
            <a:pPr fontAlgn="base"/>
            <a:r>
              <a:rPr lang="es-ES" sz="5100" dirty="0" smtClean="0">
                <a:solidFill>
                  <a:schemeClr val="tx1"/>
                </a:solidFill>
              </a:rPr>
              <a:t>Perteneció a </a:t>
            </a:r>
            <a:r>
              <a:rPr lang="es-ES" sz="5100" dirty="0">
                <a:solidFill>
                  <a:schemeClr val="tx1"/>
                </a:solidFill>
              </a:rPr>
              <a:t>un </a:t>
            </a:r>
            <a:r>
              <a:rPr lang="es-ES" sz="5100" dirty="0">
                <a:solidFill>
                  <a:srgbClr val="FFFF00"/>
                </a:solidFill>
              </a:rPr>
              <a:t>Equipo de Alto Rendimiento,</a:t>
            </a:r>
            <a:r>
              <a:rPr lang="es-ES" sz="5100" dirty="0">
                <a:solidFill>
                  <a:schemeClr val="tx1"/>
                </a:solidFill>
              </a:rPr>
              <a:t> </a:t>
            </a:r>
            <a:r>
              <a:rPr lang="es-ES" sz="5100" dirty="0" smtClean="0">
                <a:solidFill>
                  <a:schemeClr val="tx1"/>
                </a:solidFill>
              </a:rPr>
              <a:t>con resultados espectaculares </a:t>
            </a:r>
          </a:p>
          <a:p>
            <a:pPr fontAlgn="base"/>
            <a:endParaRPr lang="es-ES" sz="5100" dirty="0" smtClean="0">
              <a:solidFill>
                <a:schemeClr val="tx1"/>
              </a:solidFill>
            </a:endParaRPr>
          </a:p>
          <a:p>
            <a:pPr fontAlgn="base"/>
            <a:r>
              <a:rPr lang="es-ES" sz="5100" b="1" dirty="0" smtClean="0">
                <a:solidFill>
                  <a:srgbClr val="FFFF00"/>
                </a:solidFill>
              </a:rPr>
              <a:t>A veces </a:t>
            </a:r>
            <a:r>
              <a:rPr lang="es-ES" sz="5100" b="1" dirty="0">
                <a:solidFill>
                  <a:srgbClr val="FFFF00"/>
                </a:solidFill>
              </a:rPr>
              <a:t>no nos hacemos las preguntas adecuadas. </a:t>
            </a:r>
            <a:r>
              <a:rPr lang="es-ES" sz="5100" dirty="0">
                <a:solidFill>
                  <a:schemeClr val="tx1"/>
                </a:solidFill>
              </a:rPr>
              <a:t>Estamos esperando a que la magia del equipo se de al margen de nosotros, y nosotros te recordamos que sin compromiso, sin cohesión y sin esfuerzo nunca se alcanzan unos resultados excelentes.</a:t>
            </a:r>
          </a:p>
          <a:p>
            <a:endParaRPr lang="es-ES" dirty="0"/>
          </a:p>
        </p:txBody>
      </p:sp>
    </p:spTree>
    <p:extLst>
      <p:ext uri="{BB962C8B-B14F-4D97-AF65-F5344CB8AC3E}">
        <p14:creationId xmlns:p14="http://schemas.microsoft.com/office/powerpoint/2010/main" val="2304611219"/>
      </p:ext>
    </p:extLst>
  </p:cSld>
  <p:clrMapOvr>
    <a:masterClrMapping/>
  </p:clrMapOvr>
  <p:transition spd="med">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2" y="-1"/>
            <a:ext cx="12178348" cy="15389003"/>
          </a:xfrm>
          <a:prstGeom prst="rect">
            <a:avLst/>
          </a:prstGeom>
        </p:spPr>
      </p:pic>
      <p:sp>
        <p:nvSpPr>
          <p:cNvPr id="3" name="Subtítulo 2"/>
          <p:cNvSpPr>
            <a:spLocks noGrp="1"/>
          </p:cNvSpPr>
          <p:nvPr>
            <p:ph type="subTitle" idx="1"/>
          </p:nvPr>
        </p:nvSpPr>
        <p:spPr>
          <a:xfrm>
            <a:off x="13652" y="200335"/>
            <a:ext cx="12178348" cy="8043333"/>
          </a:xfrm>
        </p:spPr>
        <p:txBody>
          <a:bodyPr>
            <a:normAutofit/>
          </a:bodyPr>
          <a:lstStyle/>
          <a:p>
            <a:pPr fontAlgn="base"/>
            <a:r>
              <a:rPr lang="es-ES" sz="3200" b="1" dirty="0" smtClean="0">
                <a:solidFill>
                  <a:schemeClr val="tx1"/>
                </a:solidFill>
              </a:rPr>
              <a:t>“A</a:t>
            </a:r>
            <a:r>
              <a:rPr lang="es-ES" sz="3200" b="1" i="1" dirty="0" smtClean="0">
                <a:solidFill>
                  <a:schemeClr val="tx1"/>
                </a:solidFill>
              </a:rPr>
              <a:t>firmar </a:t>
            </a:r>
            <a:r>
              <a:rPr lang="es-ES" sz="3200" b="1" i="1" dirty="0">
                <a:solidFill>
                  <a:schemeClr val="tx1"/>
                </a:solidFill>
              </a:rPr>
              <a:t>que mi destino no está ligado al tuyo es como decir: Tu lado del bote se está </a:t>
            </a:r>
            <a:r>
              <a:rPr lang="es-ES" sz="3200" b="1" i="1" dirty="0" smtClean="0">
                <a:solidFill>
                  <a:schemeClr val="tx1"/>
                </a:solidFill>
              </a:rPr>
              <a:t>hundiendo”</a:t>
            </a:r>
            <a:r>
              <a:rPr lang="es-ES" sz="3200" b="1" i="1" dirty="0">
                <a:solidFill>
                  <a:schemeClr val="tx1"/>
                </a:solidFill>
              </a:rPr>
              <a:t> </a:t>
            </a:r>
            <a:endParaRPr lang="es-ES" sz="3200" b="1" i="1" dirty="0" smtClean="0">
              <a:solidFill>
                <a:schemeClr val="tx1"/>
              </a:solidFill>
            </a:endParaRPr>
          </a:p>
          <a:p>
            <a:pPr fontAlgn="base"/>
            <a:r>
              <a:rPr lang="es-ES" sz="3900" dirty="0" err="1" smtClean="0">
                <a:solidFill>
                  <a:schemeClr val="tx1"/>
                </a:solidFill>
              </a:rPr>
              <a:t>Hugh</a:t>
            </a:r>
            <a:r>
              <a:rPr lang="es-ES" sz="3900" dirty="0" smtClean="0">
                <a:solidFill>
                  <a:schemeClr val="tx1"/>
                </a:solidFill>
              </a:rPr>
              <a:t> </a:t>
            </a:r>
            <a:r>
              <a:rPr lang="es-ES" sz="3900" dirty="0">
                <a:solidFill>
                  <a:schemeClr val="tx1"/>
                </a:solidFill>
              </a:rPr>
              <a:t>Malcolm </a:t>
            </a:r>
            <a:r>
              <a:rPr lang="es-ES" sz="3900" dirty="0" err="1">
                <a:solidFill>
                  <a:schemeClr val="tx1"/>
                </a:solidFill>
              </a:rPr>
              <a:t>Downs</a:t>
            </a:r>
            <a:r>
              <a:rPr lang="es-ES" sz="3900" dirty="0">
                <a:solidFill>
                  <a:schemeClr val="tx1"/>
                </a:solidFill>
              </a:rPr>
              <a:t> </a:t>
            </a:r>
            <a:endParaRPr lang="es-ES" sz="3900" dirty="0" smtClean="0">
              <a:solidFill>
                <a:schemeClr val="tx1"/>
              </a:solidFill>
            </a:endParaRPr>
          </a:p>
          <a:p>
            <a:pPr fontAlgn="base"/>
            <a:r>
              <a:rPr lang="es-ES" sz="1700" dirty="0" smtClean="0">
                <a:solidFill>
                  <a:schemeClr val="tx1"/>
                </a:solidFill>
              </a:rPr>
              <a:t>(</a:t>
            </a:r>
            <a:r>
              <a:rPr lang="es-ES" sz="1700" dirty="0">
                <a:solidFill>
                  <a:schemeClr val="tx1"/>
                </a:solidFill>
              </a:rPr>
              <a:t>productor y autor) </a:t>
            </a:r>
            <a:endParaRPr lang="es-ES" sz="1700" dirty="0" smtClean="0">
              <a:solidFill>
                <a:schemeClr val="tx1"/>
              </a:solidFill>
            </a:endParaRPr>
          </a:p>
          <a:p>
            <a:pPr fontAlgn="base"/>
            <a:endParaRPr lang="es-ES" dirty="0">
              <a:solidFill>
                <a:schemeClr val="tx1"/>
              </a:solidFill>
            </a:endParaRPr>
          </a:p>
          <a:p>
            <a:pPr fontAlgn="base"/>
            <a:endParaRPr lang="es-ES" dirty="0" smtClean="0">
              <a:solidFill>
                <a:srgbClr val="FF0000"/>
              </a:solidFill>
            </a:endParaRPr>
          </a:p>
          <a:p>
            <a:pPr fontAlgn="base"/>
            <a:endParaRPr lang="es-ES" dirty="0">
              <a:solidFill>
                <a:schemeClr val="tx1"/>
              </a:solidFill>
            </a:endParaRPr>
          </a:p>
          <a:p>
            <a:pPr fontAlgn="base"/>
            <a:endParaRPr lang="es-ES" dirty="0" smtClean="0">
              <a:solidFill>
                <a:schemeClr val="tx1"/>
              </a:solidFill>
            </a:endParaRPr>
          </a:p>
          <a:p>
            <a:pPr fontAlgn="base"/>
            <a:endParaRPr lang="es-ES" dirty="0">
              <a:solidFill>
                <a:schemeClr val="tx1"/>
              </a:solidFill>
            </a:endParaRPr>
          </a:p>
          <a:p>
            <a:pPr fontAlgn="base"/>
            <a:endParaRPr lang="es-ES" dirty="0" smtClean="0">
              <a:solidFill>
                <a:schemeClr val="tx1"/>
              </a:solidFill>
            </a:endParaRPr>
          </a:p>
          <a:p>
            <a:pPr fontAlgn="base"/>
            <a:endParaRPr lang="es-ES" dirty="0">
              <a:solidFill>
                <a:schemeClr val="tx1"/>
              </a:solidFill>
            </a:endParaRPr>
          </a:p>
          <a:p>
            <a:pPr fontAlgn="base"/>
            <a:endParaRPr lang="es-ES" dirty="0" smtClean="0">
              <a:solidFill>
                <a:schemeClr val="tx1"/>
              </a:solidFill>
            </a:endParaRPr>
          </a:p>
          <a:p>
            <a:pPr fontAlgn="base"/>
            <a:endParaRPr lang="es-ES" dirty="0">
              <a:solidFill>
                <a:schemeClr val="tx1"/>
              </a:solidFill>
            </a:endParaRPr>
          </a:p>
          <a:p>
            <a:pPr fontAlgn="base"/>
            <a:endParaRPr lang="es-ES" b="1" dirty="0">
              <a:solidFill>
                <a:srgbClr val="FF0000"/>
              </a:solidFill>
            </a:endParaRPr>
          </a:p>
          <a:p>
            <a:endParaRPr lang="es-ES" dirty="0"/>
          </a:p>
        </p:txBody>
      </p:sp>
      <p:sp>
        <p:nvSpPr>
          <p:cNvPr id="5" name="Rectángulo 4"/>
          <p:cNvSpPr/>
          <p:nvPr/>
        </p:nvSpPr>
        <p:spPr>
          <a:xfrm>
            <a:off x="13652" y="5240215"/>
            <a:ext cx="12178348" cy="1617785"/>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s-ES" sz="2400" b="1" dirty="0">
                <a:solidFill>
                  <a:srgbClr val="FF0000"/>
                </a:solidFill>
              </a:rPr>
              <a:t>Una empresa funciona según la Teoría de los Sistemas, de forma que los cambios repercuten en todos, los errores también, así como las buenas decisiones. Créete que trabajar en equipo es ‘poner toda la carne en el asador’, sólo así funcionaréis bien.</a:t>
            </a:r>
          </a:p>
        </p:txBody>
      </p:sp>
    </p:spTree>
    <p:extLst>
      <p:ext uri="{BB962C8B-B14F-4D97-AF65-F5344CB8AC3E}">
        <p14:creationId xmlns:p14="http://schemas.microsoft.com/office/powerpoint/2010/main" val="2916277838"/>
      </p:ext>
    </p:extLst>
  </p:cSld>
  <p:clrMapOvr>
    <a:masterClrMapping/>
  </p:clrMapOvr>
  <p:transition spd="med">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4211" y="685799"/>
            <a:ext cx="11125715" cy="2971801"/>
          </a:xfrm>
        </p:spPr>
        <p:txBody>
          <a:bodyPr/>
          <a:lstStyle/>
          <a:p>
            <a:endParaRPr lang="es-ES" dirty="0"/>
          </a:p>
        </p:txBody>
      </p:sp>
      <p:sp>
        <p:nvSpPr>
          <p:cNvPr id="3" name="Subtítulo 2"/>
          <p:cNvSpPr>
            <a:spLocks noGrp="1"/>
          </p:cNvSpPr>
          <p:nvPr>
            <p:ph type="subTitle" idx="1"/>
          </p:nvPr>
        </p:nvSpPr>
        <p:spPr/>
        <p:txBody>
          <a:bodyPr/>
          <a:lstStyle/>
          <a:p>
            <a:endParaRPr lang="es-ES" dirty="0"/>
          </a:p>
        </p:txBody>
      </p:sp>
      <p:pic>
        <p:nvPicPr>
          <p:cNvPr id="5" name="Imagen 4"/>
          <p:cNvPicPr>
            <a:picLocks noChangeAspect="1"/>
          </p:cNvPicPr>
          <p:nvPr/>
        </p:nvPicPr>
        <p:blipFill>
          <a:blip r:embed="rId2"/>
          <a:stretch>
            <a:fillRect/>
          </a:stretch>
        </p:blipFill>
        <p:spPr>
          <a:xfrm>
            <a:off x="-529" y="-494116"/>
            <a:ext cx="12193057" cy="7846232"/>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123" y="1472531"/>
            <a:ext cx="3765751" cy="1920532"/>
          </a:xfrm>
          <a:prstGeom prst="rect">
            <a:avLst/>
          </a:prstGeom>
        </p:spPr>
      </p:pic>
      <p:pic>
        <p:nvPicPr>
          <p:cNvPr id="7" name="Imagen 6"/>
          <p:cNvPicPr>
            <a:picLocks noChangeAspect="1"/>
          </p:cNvPicPr>
          <p:nvPr/>
        </p:nvPicPr>
        <p:blipFill>
          <a:blip r:embed="rId4"/>
          <a:stretch>
            <a:fillRect/>
          </a:stretch>
        </p:blipFill>
        <p:spPr>
          <a:xfrm>
            <a:off x="2517336" y="3371828"/>
            <a:ext cx="7157324" cy="1603387"/>
          </a:xfrm>
          <a:prstGeom prst="rect">
            <a:avLst/>
          </a:prstGeom>
        </p:spPr>
      </p:pic>
    </p:spTree>
    <p:extLst>
      <p:ext uri="{BB962C8B-B14F-4D97-AF65-F5344CB8AC3E}">
        <p14:creationId xmlns:p14="http://schemas.microsoft.com/office/powerpoint/2010/main" val="3788484469"/>
      </p:ext>
    </p:extLst>
  </p:cSld>
  <p:clrMapOvr>
    <a:masterClrMapping/>
  </p:clrMapOvr>
  <p:transition spd="med">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ítulo 2"/>
          <p:cNvSpPr>
            <a:spLocks noGrp="1"/>
          </p:cNvSpPr>
          <p:nvPr>
            <p:ph type="subTitle" idx="1"/>
          </p:nvPr>
        </p:nvSpPr>
        <p:spPr>
          <a:xfrm>
            <a:off x="568301" y="508238"/>
            <a:ext cx="11280262" cy="5519075"/>
          </a:xfrm>
        </p:spPr>
        <p:txBody>
          <a:bodyPr>
            <a:normAutofit/>
          </a:bodyPr>
          <a:lstStyle/>
          <a:p>
            <a:pPr algn="ctr"/>
            <a:endParaRPr lang="es-ES" sz="6000" dirty="0" smtClean="0">
              <a:ln w="0"/>
              <a:solidFill>
                <a:srgbClr val="FF0000"/>
              </a:solidFill>
              <a:effectLst>
                <a:outerShdw blurRad="38100" dist="19050" dir="2700000" algn="tl" rotWithShape="0">
                  <a:schemeClr val="dk1">
                    <a:alpha val="40000"/>
                  </a:schemeClr>
                </a:outerShdw>
              </a:effectLst>
            </a:endParaRPr>
          </a:p>
          <a:p>
            <a:endParaRPr lang="es-ES" sz="4000" dirty="0" smtClean="0"/>
          </a:p>
          <a:p>
            <a:endParaRPr lang="es-ES" sz="4000" dirty="0" smtClean="0"/>
          </a:p>
          <a:p>
            <a:endParaRPr lang="es-ES" sz="4000" dirty="0" smtClean="0"/>
          </a:p>
        </p:txBody>
      </p:sp>
      <p:sp>
        <p:nvSpPr>
          <p:cNvPr id="5" name="Rectángulo 4"/>
          <p:cNvSpPr/>
          <p:nvPr/>
        </p:nvSpPr>
        <p:spPr>
          <a:xfrm>
            <a:off x="701205" y="1914197"/>
            <a:ext cx="10715223" cy="1481071"/>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prstClr val="white"/>
              </a:buClr>
              <a:buSzPct val="80000"/>
            </a:pPr>
            <a:r>
              <a:rPr lang="es-ES" sz="8000" b="1" dirty="0">
                <a:ln w="0"/>
                <a:solidFill>
                  <a:srgbClr val="FF0000"/>
                </a:solidFill>
                <a:effectLst>
                  <a:outerShdw blurRad="38100" dist="19050" dir="2700000" algn="tl" rotWithShape="0">
                    <a:prstClr val="black">
                      <a:alpha val="40000"/>
                    </a:prstClr>
                  </a:outerShdw>
                </a:effectLst>
              </a:rPr>
              <a:t>¿Te resulta familiar?</a:t>
            </a:r>
          </a:p>
        </p:txBody>
      </p:sp>
    </p:spTree>
    <p:extLst>
      <p:ext uri="{BB962C8B-B14F-4D97-AF65-F5344CB8AC3E}">
        <p14:creationId xmlns:p14="http://schemas.microsoft.com/office/powerpoint/2010/main" val="1194464358"/>
      </p:ext>
    </p:extLst>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311" y="0"/>
            <a:ext cx="6100689" cy="7160455"/>
          </a:xfrm>
          <a:prstGeom prst="rect">
            <a:avLst/>
          </a:prstGeom>
        </p:spPr>
      </p:pic>
      <p:sp>
        <p:nvSpPr>
          <p:cNvPr id="3" name="Subtítulo 2"/>
          <p:cNvSpPr>
            <a:spLocks noGrp="1"/>
          </p:cNvSpPr>
          <p:nvPr>
            <p:ph type="subTitle" idx="1"/>
          </p:nvPr>
        </p:nvSpPr>
        <p:spPr>
          <a:xfrm>
            <a:off x="1" y="0"/>
            <a:ext cx="11901268" cy="6858000"/>
          </a:xfrm>
        </p:spPr>
        <p:txBody>
          <a:bodyPr>
            <a:normAutofit/>
          </a:bodyPr>
          <a:lstStyle/>
          <a:p>
            <a:r>
              <a:rPr lang="es-ES" sz="6000" dirty="0" smtClean="0">
                <a:solidFill>
                  <a:schemeClr val="bg1"/>
                </a:solidFill>
              </a:rPr>
              <a:t>      El equipo						 </a:t>
            </a:r>
          </a:p>
          <a:p>
            <a:r>
              <a:rPr lang="es-ES" sz="6000" dirty="0" smtClean="0">
                <a:solidFill>
                  <a:schemeClr val="bg1"/>
                </a:solidFill>
              </a:rPr>
              <a:t>  que funciona</a:t>
            </a:r>
          </a:p>
          <a:p>
            <a:pPr marL="457200" indent="-457200">
              <a:buFont typeface="Wingdings" panose="05000000000000000000" pitchFamily="2" charset="2"/>
              <a:buChar char="ü"/>
            </a:pPr>
            <a:r>
              <a:rPr lang="es-ES" sz="3100" dirty="0" smtClean="0">
                <a:solidFill>
                  <a:schemeClr val="tx1"/>
                </a:solidFill>
              </a:rPr>
              <a:t>Orientado </a:t>
            </a:r>
            <a:r>
              <a:rPr lang="es-ES" sz="3100" dirty="0">
                <a:solidFill>
                  <a:schemeClr val="tx1"/>
                </a:solidFill>
              </a:rPr>
              <a:t>a </a:t>
            </a:r>
            <a:r>
              <a:rPr lang="es-ES" sz="3100" dirty="0" smtClean="0">
                <a:solidFill>
                  <a:schemeClr val="tx1"/>
                </a:solidFill>
              </a:rPr>
              <a:t>resultados</a:t>
            </a:r>
            <a:endParaRPr lang="es-ES" sz="3100" dirty="0">
              <a:solidFill>
                <a:schemeClr val="tx1"/>
              </a:solidFill>
            </a:endParaRPr>
          </a:p>
          <a:p>
            <a:pPr marL="457200" indent="-457200">
              <a:buFont typeface="Wingdings" panose="05000000000000000000" pitchFamily="2" charset="2"/>
              <a:buChar char="ü"/>
            </a:pPr>
            <a:r>
              <a:rPr lang="es-ES" sz="3100" dirty="0">
                <a:solidFill>
                  <a:schemeClr val="tx1"/>
                </a:solidFill>
              </a:rPr>
              <a:t>Asumen </a:t>
            </a:r>
            <a:r>
              <a:rPr lang="es-ES" sz="3100" dirty="0" smtClean="0">
                <a:solidFill>
                  <a:schemeClr val="tx1"/>
                </a:solidFill>
              </a:rPr>
              <a:t>su responsabilidad</a:t>
            </a:r>
            <a:endParaRPr lang="es-ES" sz="3100" dirty="0">
              <a:solidFill>
                <a:schemeClr val="tx1"/>
              </a:solidFill>
            </a:endParaRPr>
          </a:p>
          <a:p>
            <a:pPr marL="457200" indent="-457200">
              <a:buFont typeface="Wingdings" panose="05000000000000000000" pitchFamily="2" charset="2"/>
              <a:buChar char="ü"/>
            </a:pPr>
            <a:r>
              <a:rPr lang="es-ES" sz="3100" dirty="0">
                <a:solidFill>
                  <a:schemeClr val="tx1"/>
                </a:solidFill>
              </a:rPr>
              <a:t>Están comprometidos</a:t>
            </a:r>
          </a:p>
          <a:p>
            <a:pPr marL="457200" indent="-457200">
              <a:buFont typeface="Wingdings" panose="05000000000000000000" pitchFamily="2" charset="2"/>
              <a:buChar char="ü"/>
            </a:pPr>
            <a:r>
              <a:rPr lang="es-ES" sz="3100" dirty="0">
                <a:solidFill>
                  <a:schemeClr val="tx1"/>
                </a:solidFill>
              </a:rPr>
              <a:t>Gestionan la solución de </a:t>
            </a:r>
            <a:endParaRPr lang="es-ES" sz="3100" dirty="0" smtClean="0">
              <a:solidFill>
                <a:schemeClr val="tx1"/>
              </a:solidFill>
            </a:endParaRPr>
          </a:p>
          <a:p>
            <a:r>
              <a:rPr lang="es-ES" sz="3100" dirty="0" smtClean="0">
                <a:solidFill>
                  <a:schemeClr val="tx1"/>
                </a:solidFill>
              </a:rPr>
              <a:t>	conflictos</a:t>
            </a:r>
            <a:endParaRPr lang="es-ES" sz="3100" dirty="0">
              <a:solidFill>
                <a:schemeClr val="tx1"/>
              </a:solidFill>
            </a:endParaRPr>
          </a:p>
          <a:p>
            <a:pPr marL="457200" indent="-457200">
              <a:buFont typeface="Wingdings" panose="05000000000000000000" pitchFamily="2" charset="2"/>
              <a:buChar char="ü"/>
            </a:pPr>
            <a:r>
              <a:rPr lang="es-ES" sz="3100" dirty="0">
                <a:solidFill>
                  <a:schemeClr val="tx1"/>
                </a:solidFill>
              </a:rPr>
              <a:t>Confían en sí mismos y en los </a:t>
            </a:r>
            <a:endParaRPr lang="es-ES" sz="3100" dirty="0" smtClean="0">
              <a:solidFill>
                <a:schemeClr val="tx1"/>
              </a:solidFill>
            </a:endParaRPr>
          </a:p>
          <a:p>
            <a:r>
              <a:rPr lang="es-ES" sz="3100" dirty="0" smtClean="0">
                <a:solidFill>
                  <a:schemeClr val="tx1"/>
                </a:solidFill>
              </a:rPr>
              <a:t>	demás </a:t>
            </a:r>
            <a:endParaRPr lang="es-ES" sz="3100" dirty="0">
              <a:solidFill>
                <a:schemeClr val="tx1"/>
              </a:solidFill>
            </a:endParaRPr>
          </a:p>
          <a:p>
            <a:pPr algn="ctr"/>
            <a:endParaRPr lang="es-ES" sz="4400" dirty="0"/>
          </a:p>
        </p:txBody>
      </p:sp>
    </p:spTree>
    <p:extLst>
      <p:ext uri="{BB962C8B-B14F-4D97-AF65-F5344CB8AC3E}">
        <p14:creationId xmlns:p14="http://schemas.microsoft.com/office/powerpoint/2010/main" val="2589450690"/>
      </p:ext>
    </p:extLst>
  </p:cSld>
  <p:clrMapOvr>
    <a:masterClrMapping/>
  </p:clrMapOvr>
  <p:transition spd="med">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975187"/>
          </a:xfrm>
          <a:prstGeom prst="rect">
            <a:avLst/>
          </a:prstGeom>
        </p:spPr>
      </p:pic>
      <p:sp>
        <p:nvSpPr>
          <p:cNvPr id="2" name="Título 1"/>
          <p:cNvSpPr>
            <a:spLocks noGrp="1"/>
          </p:cNvSpPr>
          <p:nvPr>
            <p:ph type="ctrTitle"/>
          </p:nvPr>
        </p:nvSpPr>
        <p:spPr>
          <a:xfrm>
            <a:off x="3793172" y="253219"/>
            <a:ext cx="8001000" cy="801858"/>
          </a:xfrm>
        </p:spPr>
        <p:txBody>
          <a:bodyPr>
            <a:normAutofit fontScale="90000"/>
          </a:bodyPr>
          <a:lstStyle/>
          <a:p>
            <a:r>
              <a:rPr lang="es-ES" dirty="0" smtClean="0">
                <a:solidFill>
                  <a:srgbClr val="FF0000"/>
                </a:solidFill>
              </a:rPr>
              <a:t>  </a:t>
            </a:r>
            <a:endParaRPr lang="es-ES" dirty="0">
              <a:solidFill>
                <a:srgbClr val="FF0000"/>
              </a:solidFill>
            </a:endParaRPr>
          </a:p>
        </p:txBody>
      </p:sp>
      <p:sp>
        <p:nvSpPr>
          <p:cNvPr id="3" name="Subtítulo 2"/>
          <p:cNvSpPr>
            <a:spLocks noGrp="1"/>
          </p:cNvSpPr>
          <p:nvPr>
            <p:ph type="subTitle" idx="1"/>
          </p:nvPr>
        </p:nvSpPr>
        <p:spPr>
          <a:xfrm>
            <a:off x="0" y="0"/>
            <a:ext cx="12417083" cy="8117058"/>
          </a:xfrm>
        </p:spPr>
        <p:txBody>
          <a:bodyPr>
            <a:normAutofit/>
          </a:bodyPr>
          <a:lstStyle/>
          <a:p>
            <a:pPr algn="ctr"/>
            <a:r>
              <a:rPr lang="es-ES" sz="4400" b="1" dirty="0" smtClean="0">
                <a:solidFill>
                  <a:srgbClr val="FF0000"/>
                </a:solidFill>
              </a:rPr>
              <a:t> Sobre los resultados…</a:t>
            </a:r>
          </a:p>
          <a:p>
            <a:pPr algn="ctr"/>
            <a:r>
              <a:rPr lang="es-ES" sz="2400" b="1" dirty="0" smtClean="0">
                <a:solidFill>
                  <a:schemeClr val="bg1"/>
                </a:solidFill>
              </a:rPr>
              <a:t>¿Conoce el equipo sus objetivos?</a:t>
            </a:r>
          </a:p>
          <a:p>
            <a:pPr algn="ctr"/>
            <a:r>
              <a:rPr lang="es-ES" sz="2400" b="1" dirty="0" smtClean="0">
                <a:solidFill>
                  <a:schemeClr val="bg1"/>
                </a:solidFill>
              </a:rPr>
              <a:t>¿Y los de la empresa?</a:t>
            </a:r>
          </a:p>
          <a:p>
            <a:pPr algn="ctr"/>
            <a:r>
              <a:rPr lang="es-ES" sz="2400" b="1" dirty="0" smtClean="0">
                <a:solidFill>
                  <a:schemeClr val="bg1"/>
                </a:solidFill>
              </a:rPr>
              <a:t>¿En qué espacio de tiempo debe cumplirlos?</a:t>
            </a:r>
          </a:p>
          <a:p>
            <a:pPr algn="ctr"/>
            <a:r>
              <a:rPr lang="es-ES" sz="2400" b="1" dirty="0" smtClean="0">
                <a:solidFill>
                  <a:schemeClr val="bg1"/>
                </a:solidFill>
              </a:rPr>
              <a:t>¿Qué ritmo de cumplimiento ha obtenido respecto a las expectativas?</a:t>
            </a:r>
          </a:p>
          <a:p>
            <a:pPr algn="r"/>
            <a:endParaRPr lang="es-ES" sz="4400" b="1" dirty="0">
              <a:solidFill>
                <a:srgbClr val="FF0000"/>
              </a:solidFill>
            </a:endParaRPr>
          </a:p>
        </p:txBody>
      </p:sp>
      <p:sp>
        <p:nvSpPr>
          <p:cNvPr id="5" name="Rectángulo 4"/>
          <p:cNvSpPr/>
          <p:nvPr/>
        </p:nvSpPr>
        <p:spPr>
          <a:xfrm>
            <a:off x="759854" y="4288664"/>
            <a:ext cx="10818253" cy="2150772"/>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solidFill>
                  <a:srgbClr val="FF0000"/>
                </a:solidFill>
              </a:rPr>
              <a:t>Sobre la responsabilidad…</a:t>
            </a:r>
          </a:p>
          <a:p>
            <a:pPr algn="ctr"/>
            <a:r>
              <a:rPr lang="es-ES" sz="2400" b="1" dirty="0">
                <a:solidFill>
                  <a:schemeClr val="bg1"/>
                </a:solidFill>
              </a:rPr>
              <a:t>¿Cuál es la responsabilidad del equipo en los aspectos que funcionan?</a:t>
            </a:r>
          </a:p>
          <a:p>
            <a:pPr algn="ctr"/>
            <a:r>
              <a:rPr lang="es-ES" sz="2400" b="1" dirty="0">
                <a:solidFill>
                  <a:schemeClr val="bg1"/>
                </a:solidFill>
              </a:rPr>
              <a:t>¿Y en los que no ?</a:t>
            </a:r>
          </a:p>
          <a:p>
            <a:pPr algn="ctr"/>
            <a:r>
              <a:rPr lang="es-ES" sz="2400" b="1" dirty="0">
                <a:solidFill>
                  <a:schemeClr val="bg1"/>
                </a:solidFill>
              </a:rPr>
              <a:t>¿Cómo podría contribuir a mejorarlos?</a:t>
            </a:r>
          </a:p>
          <a:p>
            <a:endParaRPr lang="es-ES" dirty="0"/>
          </a:p>
        </p:txBody>
      </p:sp>
    </p:spTree>
    <p:extLst>
      <p:ext uri="{BB962C8B-B14F-4D97-AF65-F5344CB8AC3E}">
        <p14:creationId xmlns:p14="http://schemas.microsoft.com/office/powerpoint/2010/main" val="2457847277"/>
      </p:ext>
    </p:extLst>
  </p:cSld>
  <p:clrMapOvr>
    <a:masterClrMapping/>
  </p:clrMapOvr>
  <p:transition spd="med">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 name="Subtítulo 2"/>
          <p:cNvSpPr>
            <a:spLocks noGrp="1"/>
          </p:cNvSpPr>
          <p:nvPr>
            <p:ph type="subTitle" idx="1"/>
          </p:nvPr>
        </p:nvSpPr>
        <p:spPr>
          <a:xfrm>
            <a:off x="0" y="0"/>
            <a:ext cx="12192000" cy="6203852"/>
          </a:xfrm>
        </p:spPr>
        <p:txBody>
          <a:bodyPr>
            <a:normAutofit lnSpcReduction="10000"/>
          </a:bodyPr>
          <a:lstStyle/>
          <a:p>
            <a:pPr algn="ctr"/>
            <a:r>
              <a:rPr lang="es-ES" sz="4400" b="1" dirty="0" smtClean="0">
                <a:solidFill>
                  <a:schemeClr val="bg1"/>
                </a:solidFill>
              </a:rPr>
              <a:t>Sobre el compromiso…</a:t>
            </a:r>
          </a:p>
          <a:p>
            <a:r>
              <a:rPr lang="es-ES" sz="2400" b="1" dirty="0" smtClean="0">
                <a:solidFill>
                  <a:srgbClr val="FFFF00"/>
                </a:solidFill>
              </a:rPr>
              <a:t>¿A qué se ha comprometido cada miembro del equipo?</a:t>
            </a:r>
          </a:p>
          <a:p>
            <a:r>
              <a:rPr lang="es-ES" sz="2400" b="1" dirty="0" smtClean="0">
                <a:solidFill>
                  <a:srgbClr val="FFFF00"/>
                </a:solidFill>
              </a:rPr>
              <a:t>¿Qué nivel de cumplimiento tienen acerca de sus compromisos?</a:t>
            </a:r>
          </a:p>
          <a:p>
            <a:r>
              <a:rPr lang="es-ES" sz="2400" b="1" dirty="0" smtClean="0">
                <a:solidFill>
                  <a:srgbClr val="FFFF00"/>
                </a:solidFill>
              </a:rPr>
              <a:t>¿De qué modo se puede motivar al equipo para que adquiera más compromisos y que los lleve a buen fin?</a:t>
            </a:r>
          </a:p>
          <a:p>
            <a:pPr algn="ctr"/>
            <a:endParaRPr lang="es-ES" sz="4400" b="1" dirty="0" smtClean="0">
              <a:solidFill>
                <a:srgbClr val="FFFF00"/>
              </a:solidFill>
            </a:endParaRPr>
          </a:p>
          <a:p>
            <a:pPr algn="ctr"/>
            <a:r>
              <a:rPr lang="es-ES" sz="4400" b="1" dirty="0" smtClean="0">
                <a:solidFill>
                  <a:schemeClr val="bg1"/>
                </a:solidFill>
              </a:rPr>
              <a:t>Sobre los conflictos…</a:t>
            </a:r>
          </a:p>
          <a:p>
            <a:r>
              <a:rPr lang="es-ES" sz="2400" b="1" dirty="0" smtClean="0">
                <a:solidFill>
                  <a:srgbClr val="FFFF00"/>
                </a:solidFill>
              </a:rPr>
              <a:t>¿Qué conflictos han surgido en el equipo?</a:t>
            </a:r>
          </a:p>
          <a:p>
            <a:r>
              <a:rPr lang="es-ES" sz="2400" b="1" dirty="0" smtClean="0">
                <a:solidFill>
                  <a:srgbClr val="FFFF00"/>
                </a:solidFill>
              </a:rPr>
              <a:t>¿Se han resuelto?</a:t>
            </a:r>
          </a:p>
          <a:p>
            <a:r>
              <a:rPr lang="es-ES" sz="2400" b="1" dirty="0" smtClean="0">
                <a:solidFill>
                  <a:srgbClr val="FFFF00"/>
                </a:solidFill>
              </a:rPr>
              <a:t>¿Cómo podría mejorar la gestión de los conflictos?</a:t>
            </a:r>
          </a:p>
          <a:p>
            <a:r>
              <a:rPr lang="es-ES" sz="2400" b="1" dirty="0" smtClean="0">
                <a:solidFill>
                  <a:srgbClr val="FFFF00"/>
                </a:solidFill>
              </a:rPr>
              <a:t>¿En qué medida repercuten los conflictos en los equipos de </a:t>
            </a:r>
            <a:r>
              <a:rPr lang="es-ES" sz="2400" b="1" dirty="0" err="1" smtClean="0">
                <a:solidFill>
                  <a:srgbClr val="FFFF00"/>
                </a:solidFill>
              </a:rPr>
              <a:t>vent</a:t>
            </a:r>
            <a:endParaRPr lang="es-ES" sz="2400" b="1" dirty="0" smtClean="0">
              <a:solidFill>
                <a:srgbClr val="FFFF00"/>
              </a:solidFill>
            </a:endParaRPr>
          </a:p>
          <a:p>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1969" y="3014993"/>
            <a:ext cx="3470031" cy="2407334"/>
          </a:xfrm>
          <a:prstGeom prst="rect">
            <a:avLst/>
          </a:prstGeom>
        </p:spPr>
      </p:pic>
    </p:spTree>
    <p:extLst>
      <p:ext uri="{BB962C8B-B14F-4D97-AF65-F5344CB8AC3E}">
        <p14:creationId xmlns:p14="http://schemas.microsoft.com/office/powerpoint/2010/main" val="3477336070"/>
      </p:ext>
    </p:extLst>
  </p:cSld>
  <p:clrMapOvr>
    <a:masterClrMapping/>
  </p:clrMapOvr>
  <p:transition spd="med">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8188960"/>
          </a:xfrm>
          <a:prstGeom prst="rect">
            <a:avLst/>
          </a:prstGeom>
        </p:spPr>
      </p:pic>
      <p:sp>
        <p:nvSpPr>
          <p:cNvPr id="8" name="Título 1"/>
          <p:cNvSpPr>
            <a:spLocks noGrp="1"/>
          </p:cNvSpPr>
          <p:nvPr>
            <p:ph type="subTitle" idx="1"/>
          </p:nvPr>
        </p:nvSpPr>
        <p:spPr>
          <a:xfrm>
            <a:off x="1" y="312876"/>
            <a:ext cx="12192000" cy="4202853"/>
          </a:xfrm>
          <a:noFill/>
        </p:spPr>
        <p:txBody>
          <a:bodyPr>
            <a:normAutofit/>
          </a:bodyPr>
          <a:lstStyle/>
          <a:p>
            <a:pPr algn="ctr"/>
            <a:r>
              <a:rPr lang="es-ES" sz="7000" b="1" dirty="0" smtClean="0">
                <a:solidFill>
                  <a:srgbClr val="FF0000"/>
                </a:solidFill>
              </a:rPr>
              <a:t>Sobre la confianza</a:t>
            </a:r>
          </a:p>
          <a:p>
            <a:pPr algn="ctr"/>
            <a:endParaRPr lang="es-ES" sz="6000" b="1" dirty="0" smtClean="0">
              <a:solidFill>
                <a:srgbClr val="FFFF00"/>
              </a:solidFill>
            </a:endParaRPr>
          </a:p>
          <a:p>
            <a:pPr algn="ctr"/>
            <a:endParaRPr lang="es-ES" sz="2400" b="1" dirty="0" smtClean="0">
              <a:solidFill>
                <a:srgbClr val="FFFF00"/>
              </a:solidFill>
            </a:endParaRPr>
          </a:p>
          <a:p>
            <a:pPr algn="ctr"/>
            <a:endParaRPr lang="es-ES" sz="2400" b="1" dirty="0">
              <a:solidFill>
                <a:srgbClr val="FFFF00"/>
              </a:solidFill>
            </a:endParaRPr>
          </a:p>
        </p:txBody>
      </p:sp>
      <p:sp>
        <p:nvSpPr>
          <p:cNvPr id="9" name="Rectángulo 8"/>
          <p:cNvSpPr/>
          <p:nvPr/>
        </p:nvSpPr>
        <p:spPr>
          <a:xfrm>
            <a:off x="1828801" y="4653422"/>
            <a:ext cx="8534399" cy="195541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rPr>
              <a:t>¿Qué nivel de confianza tiene el equipo en sí mismo?</a:t>
            </a:r>
          </a:p>
          <a:p>
            <a:pPr algn="ctr"/>
            <a:r>
              <a:rPr lang="es-ES" sz="2400" b="1" dirty="0">
                <a:solidFill>
                  <a:schemeClr val="bg1"/>
                </a:solidFill>
              </a:rPr>
              <a:t>¿Y en los demás equipos o personas?</a:t>
            </a:r>
          </a:p>
          <a:p>
            <a:pPr algn="ctr"/>
            <a:r>
              <a:rPr lang="es-ES" sz="2400" b="1" dirty="0">
                <a:solidFill>
                  <a:schemeClr val="bg1"/>
                </a:solidFill>
              </a:rPr>
              <a:t>¿A qué es debido?</a:t>
            </a:r>
          </a:p>
          <a:p>
            <a:pPr algn="ctr"/>
            <a:r>
              <a:rPr lang="es-ES" sz="2400" b="1" dirty="0">
                <a:solidFill>
                  <a:schemeClr val="bg1"/>
                </a:solidFill>
              </a:rPr>
              <a:t>¿Cómo podría mejorar?</a:t>
            </a:r>
          </a:p>
        </p:txBody>
      </p:sp>
    </p:spTree>
    <p:extLst>
      <p:ext uri="{BB962C8B-B14F-4D97-AF65-F5344CB8AC3E}">
        <p14:creationId xmlns:p14="http://schemas.microsoft.com/office/powerpoint/2010/main" val="1499361723"/>
      </p:ext>
    </p:extLst>
  </p:cSld>
  <p:clrMapOvr>
    <a:masterClrMapping/>
  </p:clrMapOvr>
  <p:transition spd="med">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35901"/>
            <a:ext cx="12192000" cy="12192000"/>
          </a:xfrm>
          <a:prstGeom prst="rect">
            <a:avLst/>
          </a:prstGeom>
        </p:spPr>
      </p:pic>
      <p:sp>
        <p:nvSpPr>
          <p:cNvPr id="2" name="Título 1"/>
          <p:cNvSpPr>
            <a:spLocks noGrp="1"/>
          </p:cNvSpPr>
          <p:nvPr>
            <p:ph type="ctrTitle"/>
          </p:nvPr>
        </p:nvSpPr>
        <p:spPr>
          <a:xfrm>
            <a:off x="0" y="-123223"/>
            <a:ext cx="12192000" cy="1361180"/>
          </a:xfrm>
        </p:spPr>
        <p:txBody>
          <a:bodyPr>
            <a:normAutofit/>
          </a:bodyPr>
          <a:lstStyle/>
          <a:p>
            <a:pPr algn="ctr"/>
            <a:r>
              <a:rPr lang="es-ES" sz="6000" b="1" dirty="0" smtClean="0"/>
              <a:t>Equipos de alto rendimiento</a:t>
            </a:r>
            <a:endParaRPr lang="es-ES" sz="6000" b="1" dirty="0"/>
          </a:p>
        </p:txBody>
      </p:sp>
      <p:sp>
        <p:nvSpPr>
          <p:cNvPr id="3" name="Subtítulo 2"/>
          <p:cNvSpPr>
            <a:spLocks noGrp="1"/>
          </p:cNvSpPr>
          <p:nvPr>
            <p:ph type="subTitle" idx="1"/>
          </p:nvPr>
        </p:nvSpPr>
        <p:spPr>
          <a:xfrm>
            <a:off x="1" y="1927274"/>
            <a:ext cx="12192000" cy="5401994"/>
          </a:xfrm>
        </p:spPr>
        <p:txBody>
          <a:bodyPr>
            <a:normAutofit/>
          </a:bodyPr>
          <a:lstStyle/>
          <a:p>
            <a:pPr algn="ctr"/>
            <a:r>
              <a:rPr lang="es-ES" sz="3600" b="1" dirty="0" smtClean="0">
                <a:solidFill>
                  <a:schemeClr val="tx1"/>
                </a:solidFill>
              </a:rPr>
              <a:t>“El todo es más que la suma de las partes”</a:t>
            </a:r>
          </a:p>
          <a:p>
            <a:pPr algn="ctr"/>
            <a:r>
              <a:rPr lang="es-ES" sz="3600" b="1" dirty="0" smtClean="0">
                <a:solidFill>
                  <a:schemeClr val="tx1"/>
                </a:solidFill>
              </a:rPr>
              <a:t>Aristóteles</a:t>
            </a:r>
          </a:p>
          <a:p>
            <a:pPr algn="ctr"/>
            <a:r>
              <a:rPr lang="es-ES" sz="3600" b="1" dirty="0">
                <a:solidFill>
                  <a:schemeClr val="tx1"/>
                </a:solidFill>
              </a:rPr>
              <a:t>"Los integrantes de un equipo de alto rendimiento están comprometidos emocionalmente con los avances del equipo. Este compromiso no se puede </a:t>
            </a:r>
            <a:r>
              <a:rPr lang="es-ES" sz="3600" b="1" dirty="0" smtClean="0">
                <a:solidFill>
                  <a:schemeClr val="tx1"/>
                </a:solidFill>
              </a:rPr>
              <a:t>imponer, </a:t>
            </a:r>
            <a:r>
              <a:rPr lang="es-ES" sz="3600" b="1" dirty="0">
                <a:solidFill>
                  <a:schemeClr val="tx1"/>
                </a:solidFill>
              </a:rPr>
              <a:t>se debe construir” </a:t>
            </a:r>
            <a:endParaRPr lang="es-ES" sz="3600" b="1" dirty="0" smtClean="0">
              <a:solidFill>
                <a:schemeClr val="tx1"/>
              </a:solidFill>
            </a:endParaRPr>
          </a:p>
          <a:p>
            <a:pPr algn="ctr"/>
            <a:r>
              <a:rPr lang="es-ES" sz="3600" b="1" dirty="0" smtClean="0">
                <a:solidFill>
                  <a:schemeClr val="tx1"/>
                </a:solidFill>
              </a:rPr>
              <a:t>Steven </a:t>
            </a:r>
            <a:r>
              <a:rPr lang="es-ES" sz="3600" b="1" dirty="0">
                <a:solidFill>
                  <a:schemeClr val="tx1"/>
                </a:solidFill>
              </a:rPr>
              <a:t>Jones </a:t>
            </a:r>
          </a:p>
        </p:txBody>
      </p:sp>
    </p:spTree>
    <p:extLst>
      <p:ext uri="{BB962C8B-B14F-4D97-AF65-F5344CB8AC3E}">
        <p14:creationId xmlns:p14="http://schemas.microsoft.com/office/powerpoint/2010/main" val="930544351"/>
      </p:ext>
    </p:extLst>
  </p:cSld>
  <p:clrMapOvr>
    <a:masterClrMapping/>
  </p:clrMapOvr>
  <p:transition spd="med">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11538" cy="3516923"/>
          </a:xfrm>
          <a:prstGeom prst="rect">
            <a:avLst/>
          </a:prstGeom>
        </p:spPr>
      </p:pic>
      <p:sp>
        <p:nvSpPr>
          <p:cNvPr id="2" name="Título 1"/>
          <p:cNvSpPr>
            <a:spLocks noGrp="1"/>
          </p:cNvSpPr>
          <p:nvPr>
            <p:ph type="ctrTitle"/>
          </p:nvPr>
        </p:nvSpPr>
        <p:spPr>
          <a:xfrm>
            <a:off x="2048778" y="221565"/>
            <a:ext cx="8001000" cy="1128933"/>
          </a:xfrm>
        </p:spPr>
        <p:txBody>
          <a:bodyPr/>
          <a:lstStyle/>
          <a:p>
            <a:pPr algn="ctr"/>
            <a:r>
              <a:rPr lang="es-ES" dirty="0" smtClean="0"/>
              <a:t>¿qué es un </a:t>
            </a:r>
            <a:r>
              <a:rPr lang="es-ES" dirty="0" err="1" smtClean="0"/>
              <a:t>e.a.r</a:t>
            </a:r>
            <a:r>
              <a:rPr lang="es-ES" dirty="0" smtClean="0"/>
              <a:t>.?</a:t>
            </a:r>
            <a:endParaRPr lang="es-ES" dirty="0"/>
          </a:p>
        </p:txBody>
      </p:sp>
      <p:sp>
        <p:nvSpPr>
          <p:cNvPr id="3" name="Subtítulo 2"/>
          <p:cNvSpPr>
            <a:spLocks noGrp="1"/>
          </p:cNvSpPr>
          <p:nvPr>
            <p:ph type="subTitle" idx="1"/>
          </p:nvPr>
        </p:nvSpPr>
        <p:spPr>
          <a:xfrm>
            <a:off x="553291" y="3738488"/>
            <a:ext cx="10991973" cy="3990535"/>
          </a:xfrm>
        </p:spPr>
        <p:txBody>
          <a:bodyPr/>
          <a:lstStyle/>
          <a:p>
            <a:pPr algn="ctr"/>
            <a:r>
              <a:rPr lang="es-ES" sz="4400" dirty="0">
                <a:solidFill>
                  <a:schemeClr val="tx1"/>
                </a:solidFill>
              </a:rPr>
              <a:t>Equipos </a:t>
            </a:r>
            <a:r>
              <a:rPr lang="es-ES" sz="4400" b="1" dirty="0">
                <a:solidFill>
                  <a:schemeClr val="tx1"/>
                </a:solidFill>
              </a:rPr>
              <a:t>cohesionados</a:t>
            </a:r>
            <a:r>
              <a:rPr lang="es-ES" sz="4400" dirty="0">
                <a:solidFill>
                  <a:schemeClr val="tx1"/>
                </a:solidFill>
              </a:rPr>
              <a:t>, </a:t>
            </a:r>
            <a:r>
              <a:rPr lang="es-ES" sz="4400" b="1" dirty="0">
                <a:solidFill>
                  <a:schemeClr val="tx1"/>
                </a:solidFill>
              </a:rPr>
              <a:t>alineados</a:t>
            </a:r>
            <a:r>
              <a:rPr lang="es-ES" sz="4400" dirty="0">
                <a:solidFill>
                  <a:schemeClr val="tx1"/>
                </a:solidFill>
              </a:rPr>
              <a:t> con la </a:t>
            </a:r>
            <a:r>
              <a:rPr lang="es-ES" sz="4400" b="1" dirty="0">
                <a:solidFill>
                  <a:schemeClr val="tx1"/>
                </a:solidFill>
              </a:rPr>
              <a:t>Estrategia </a:t>
            </a:r>
            <a:r>
              <a:rPr lang="es-ES" sz="4400" b="1" dirty="0" smtClean="0">
                <a:solidFill>
                  <a:schemeClr val="tx1"/>
                </a:solidFill>
              </a:rPr>
              <a:t>Corporativa</a:t>
            </a:r>
            <a:r>
              <a:rPr lang="es-ES" sz="4400" dirty="0" smtClean="0">
                <a:solidFill>
                  <a:schemeClr val="tx1"/>
                </a:solidFill>
              </a:rPr>
              <a:t>, </a:t>
            </a:r>
            <a:r>
              <a:rPr lang="es-ES" sz="4400" dirty="0">
                <a:solidFill>
                  <a:schemeClr val="tx1"/>
                </a:solidFill>
              </a:rPr>
              <a:t>listos para actuar de forma </a:t>
            </a:r>
            <a:r>
              <a:rPr lang="es-ES" sz="4400" b="1" dirty="0">
                <a:solidFill>
                  <a:schemeClr val="tx1"/>
                </a:solidFill>
              </a:rPr>
              <a:t>eficiente y eficaz.</a:t>
            </a:r>
            <a:endParaRPr lang="es-ES" sz="4400" dirty="0">
              <a:solidFill>
                <a:schemeClr val="tx1"/>
              </a:solidFill>
            </a:endParaRPr>
          </a:p>
          <a:p>
            <a:endParaRPr lang="es-ES" dirty="0"/>
          </a:p>
        </p:txBody>
      </p:sp>
    </p:spTree>
    <p:extLst>
      <p:ext uri="{BB962C8B-B14F-4D97-AF65-F5344CB8AC3E}">
        <p14:creationId xmlns:p14="http://schemas.microsoft.com/office/powerpoint/2010/main" val="2749732450"/>
      </p:ext>
    </p:extLst>
  </p:cSld>
  <p:clrMapOvr>
    <a:masterClrMapping/>
  </p:clrMapOvr>
  <p:transition spd="med">
    <p:pull dir="d"/>
  </p:transition>
  <p:timing>
    <p:tnLst>
      <p:par>
        <p:cTn id="1" dur="indefinite" restart="never" nodeType="tmRoot"/>
      </p:par>
    </p:tnLst>
  </p:timing>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353</TotalTime>
  <Words>563</Words>
  <Application>Microsoft Office PowerPoint</Application>
  <PresentationFormat>Personalizado</PresentationFormat>
  <Paragraphs>120</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Sector</vt:lpstr>
      <vt:lpstr>    Liderazgo y trabajo en equipos de alto rendimiento en ventas</vt:lpstr>
      <vt:lpstr>Cuando un equipo no funciona… </vt:lpstr>
      <vt:lpstr>Presentación de PowerPoint</vt:lpstr>
      <vt:lpstr>Presentación de PowerPoint</vt:lpstr>
      <vt:lpstr>  </vt:lpstr>
      <vt:lpstr>Presentación de PowerPoint</vt:lpstr>
      <vt:lpstr>Presentación de PowerPoint</vt:lpstr>
      <vt:lpstr>Equipos de alto rendimiento</vt:lpstr>
      <vt:lpstr>¿qué es un e.a.r.?</vt:lpstr>
      <vt:lpstr>Presentación de PowerPoint</vt:lpstr>
      <vt:lpstr>10 fudamentos para crear E.a.r.</vt:lpstr>
      <vt:lpstr>Objetivos claros</vt:lpstr>
      <vt:lpstr>Roles definidos</vt:lpstr>
      <vt:lpstr>     Comunicación clara y abierta</vt:lpstr>
      <vt:lpstr>Toma efectiva de decisiones </vt:lpstr>
      <vt:lpstr> Participación balanceada </vt:lpstr>
      <vt:lpstr>Diversidad valorada</vt:lpstr>
      <vt:lpstr>Conflictos gestionados</vt:lpstr>
      <vt:lpstr>Clima positivo</vt:lpstr>
      <vt:lpstr>Relaciones cooperativas</vt:lpstr>
      <vt:lpstr>Liderazgo participativo</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Liderazgo y trabajo en equipos de alto rendimiento</dc:title>
  <dc:creator>Rosa M.</dc:creator>
  <cp:lastModifiedBy>argarcia</cp:lastModifiedBy>
  <cp:revision>42</cp:revision>
  <dcterms:created xsi:type="dcterms:W3CDTF">2016-02-12T00:31:56Z</dcterms:created>
  <dcterms:modified xsi:type="dcterms:W3CDTF">2016-02-23T12:21:44Z</dcterms:modified>
</cp:coreProperties>
</file>